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  <p:sldMasterId id="214748368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6858000" cx="9144000"/>
  <p:notesSz cx="6797675" cy="9874250"/>
  <p:embeddedFontLst>
    <p:embeddedFont>
      <p:font typeface="Arimo"/>
      <p:regular r:id="rId33"/>
      <p:bold r:id="rId34"/>
      <p:italic r:id="rId35"/>
      <p:boldItalic r:id="rId36"/>
    </p:embeddedFont>
    <p:embeddedFont>
      <p:font typeface="Source Sans Pr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urceSansPr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Arimo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Arimo-italic.fntdata"/><Relationship Id="rId12" Type="http://schemas.openxmlformats.org/officeDocument/2006/relationships/slide" Target="slides/slide7.xml"/><Relationship Id="rId34" Type="http://schemas.openxmlformats.org/officeDocument/2006/relationships/font" Target="fonts/Arimo-bold.fntdata"/><Relationship Id="rId15" Type="http://schemas.openxmlformats.org/officeDocument/2006/relationships/slide" Target="slides/slide10.xml"/><Relationship Id="rId37" Type="http://schemas.openxmlformats.org/officeDocument/2006/relationships/font" Target="fonts/SourceSansPro-regular.fntdata"/><Relationship Id="rId14" Type="http://schemas.openxmlformats.org/officeDocument/2006/relationships/slide" Target="slides/slide9.xml"/><Relationship Id="rId36" Type="http://schemas.openxmlformats.org/officeDocument/2006/relationships/font" Target="fonts/Arimo-boldItalic.fntdata"/><Relationship Id="rId17" Type="http://schemas.openxmlformats.org/officeDocument/2006/relationships/slide" Target="slides/slide12.xml"/><Relationship Id="rId39" Type="http://schemas.openxmlformats.org/officeDocument/2006/relationships/font" Target="fonts/SourceSansPro-italic.fntdata"/><Relationship Id="rId16" Type="http://schemas.openxmlformats.org/officeDocument/2006/relationships/slide" Target="slides/slide11.xml"/><Relationship Id="rId38" Type="http://schemas.openxmlformats.org/officeDocument/2006/relationships/font" Target="fonts/SourceSansPr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1" y="1"/>
            <a:ext cx="2945659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50444" y="1"/>
            <a:ext cx="2945659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930275" y="739775"/>
            <a:ext cx="4937125" cy="37036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79768" y="4690269"/>
            <a:ext cx="5438140" cy="44434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1" y="9378825"/>
            <a:ext cx="2945659" cy="4937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50444" y="9378825"/>
            <a:ext cx="2945659" cy="493712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:notes"/>
          <p:cNvSpPr txBox="1"/>
          <p:nvPr>
            <p:ph idx="1" type="body"/>
          </p:nvPr>
        </p:nvSpPr>
        <p:spPr>
          <a:xfrm>
            <a:off x="679768" y="4690269"/>
            <a:ext cx="5438140" cy="44434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5" name="Google Shape;165;p1:notes"/>
          <p:cNvSpPr/>
          <p:nvPr>
            <p:ph idx="2" type="sldImg"/>
          </p:nvPr>
        </p:nvSpPr>
        <p:spPr>
          <a:xfrm>
            <a:off x="930275" y="739775"/>
            <a:ext cx="4937125" cy="37036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5b06d10c7_0_290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5b06d10c7_0_290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65b06d10c7_0_290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65b06d10c7_0_140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65b06d10c7_0_140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65b06d10c7_0_140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01fe86f1ba_1_130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01fe86f1ba_1_130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101fe86f1ba_1_130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b02a31caa_0_50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b02a31caa_0_50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g6b02a31caa_0_50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b05f1acca_4_85:notes"/>
          <p:cNvSpPr/>
          <p:nvPr>
            <p:ph idx="2" type="sldImg"/>
          </p:nvPr>
        </p:nvSpPr>
        <p:spPr>
          <a:xfrm>
            <a:off x="1133252" y="740569"/>
            <a:ext cx="45318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g6b05f1acca_4_85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b02a31caa_0_70:notes"/>
          <p:cNvSpPr/>
          <p:nvPr>
            <p:ph idx="2" type="sldImg"/>
          </p:nvPr>
        </p:nvSpPr>
        <p:spPr>
          <a:xfrm>
            <a:off x="1133252" y="740569"/>
            <a:ext cx="45318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6b02a31caa_0_70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6b02a31caa_0_11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6b02a31caa_0_11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6b02a31caa_0_11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01fe86f1ba_1_113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01fe86f1ba_1_113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101fe86f1ba_1_113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01fe86f1ba_1_159:notes"/>
          <p:cNvSpPr txBox="1"/>
          <p:nvPr>
            <p:ph idx="1" type="body"/>
          </p:nvPr>
        </p:nvSpPr>
        <p:spPr>
          <a:xfrm>
            <a:off x="679768" y="4690270"/>
            <a:ext cx="5438100" cy="44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3" name="Google Shape;333;g101fe86f1ba_1_159:notes"/>
          <p:cNvSpPr/>
          <p:nvPr>
            <p:ph idx="2" type="sldImg"/>
          </p:nvPr>
        </p:nvSpPr>
        <p:spPr>
          <a:xfrm>
            <a:off x="1168350" y="741222"/>
            <a:ext cx="44610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65c0bee123_5_0:notes"/>
          <p:cNvSpPr txBox="1"/>
          <p:nvPr>
            <p:ph idx="1" type="body"/>
          </p:nvPr>
        </p:nvSpPr>
        <p:spPr>
          <a:xfrm>
            <a:off x="679768" y="4690270"/>
            <a:ext cx="5438140" cy="44434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1" name="Google Shape;341;g65c0bee123_5_0:notes"/>
          <p:cNvSpPr/>
          <p:nvPr>
            <p:ph idx="2" type="sldImg"/>
          </p:nvPr>
        </p:nvSpPr>
        <p:spPr>
          <a:xfrm>
            <a:off x="1168350" y="741222"/>
            <a:ext cx="4460974" cy="370284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282a7d285_0_138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a282a7d285_0_138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a282a7d285_0_138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01fe86f1ba_1_167:notes"/>
          <p:cNvSpPr txBox="1"/>
          <p:nvPr>
            <p:ph idx="1" type="body"/>
          </p:nvPr>
        </p:nvSpPr>
        <p:spPr>
          <a:xfrm>
            <a:off x="679768" y="4690270"/>
            <a:ext cx="5438100" cy="44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0" name="Google Shape;350;g101fe86f1ba_1_167:notes"/>
          <p:cNvSpPr/>
          <p:nvPr>
            <p:ph idx="2" type="sldImg"/>
          </p:nvPr>
        </p:nvSpPr>
        <p:spPr>
          <a:xfrm>
            <a:off x="1168350" y="741222"/>
            <a:ext cx="44610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01fe86f1ba_1_14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01fe86f1ba_1_14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101fe86f1ba_1_14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01fe86f1ba_1_23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01fe86f1ba_1_23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g101fe86f1ba_1_23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01fe86f1ba_0_5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01fe86f1ba_0_5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101fe86f1ba_0_5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5b06d10c7_4_141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5b06d10c7_4_141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g65b06d10c7_4_141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b02a31caa_0_863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6b02a31caa_0_863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6b02a31caa_0_863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6b105091d3_0_85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6b105091d3_0_85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g6b105091d3_0_85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65b06d10c7_4_149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65b06d10c7_4_149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g65b06d10c7_4_149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1fe86f1ba_1_2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01fe86f1ba_1_2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101fe86f1ba_1_2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01fe86f1ba_0_15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01fe86f1ba_0_15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101fe86f1ba_0_15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a282a7d285_0_104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a282a7d285_0_104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a282a7d285_0_104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282a7d285_0_130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282a7d285_0_130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a282a7d285_0_130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01fe86f1ba_1_51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01fe86f1ba_1_51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101fe86f1ba_1_51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01fe86f1ba_1_102:notes"/>
          <p:cNvSpPr/>
          <p:nvPr>
            <p:ph idx="2" type="sldImg"/>
          </p:nvPr>
        </p:nvSpPr>
        <p:spPr>
          <a:xfrm>
            <a:off x="930275" y="739775"/>
            <a:ext cx="4937100" cy="3703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01fe86f1ba_1_102:notes"/>
          <p:cNvSpPr txBox="1"/>
          <p:nvPr>
            <p:ph idx="1" type="body"/>
          </p:nvPr>
        </p:nvSpPr>
        <p:spPr>
          <a:xfrm>
            <a:off x="679768" y="4690269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101fe86f1ba_1_102:notes"/>
          <p:cNvSpPr txBox="1"/>
          <p:nvPr>
            <p:ph idx="12" type="sldNum"/>
          </p:nvPr>
        </p:nvSpPr>
        <p:spPr>
          <a:xfrm>
            <a:off x="3850444" y="9378825"/>
            <a:ext cx="2945700" cy="493800"/>
          </a:xfrm>
          <a:prstGeom prst="rect">
            <a:avLst/>
          </a:prstGeom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5c0bee123_5_13:notes"/>
          <p:cNvSpPr txBox="1"/>
          <p:nvPr>
            <p:ph idx="1" type="body"/>
          </p:nvPr>
        </p:nvSpPr>
        <p:spPr>
          <a:xfrm>
            <a:off x="679768" y="4690270"/>
            <a:ext cx="5438140" cy="44434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8" name="Google Shape;238;g65c0bee123_5_13:notes"/>
          <p:cNvSpPr/>
          <p:nvPr>
            <p:ph idx="2" type="sldImg"/>
          </p:nvPr>
        </p:nvSpPr>
        <p:spPr>
          <a:xfrm>
            <a:off x="1168350" y="741222"/>
            <a:ext cx="4460974" cy="370284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/>
          <p:nvPr>
            <p:ph idx="1" type="body"/>
          </p:nvPr>
        </p:nvSpPr>
        <p:spPr>
          <a:xfrm>
            <a:off x="457199" y="1295400"/>
            <a:ext cx="82233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marR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Char char="➜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74650" lvl="6" marL="32004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74650" lvl="7" marL="36576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74650" lvl="8" marL="4114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4375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3200"/>
              <a:buFont typeface="Merriweather Sans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800"/>
              <a:buFont typeface="Merriweather Sans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92857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233333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200"/>
              <a:buFont typeface="Merriweather Sans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000"/>
              <a:buFont typeface="Merriweather Sans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9FAD28"/>
              </a:buClr>
              <a:buSzPts val="900"/>
              <a:buFont typeface="Merriweather San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9FAD28"/>
              </a:buClr>
              <a:buSzPts val="900"/>
              <a:buFont typeface="Merriweather San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479425" y="115190"/>
            <a:ext cx="82266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" type="body"/>
          </p:nvPr>
        </p:nvSpPr>
        <p:spPr>
          <a:xfrm rot="5400000">
            <a:off x="2524318" y="-771600"/>
            <a:ext cx="4114800" cy="82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marR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4650" lvl="1" marL="914400" marR="0" rtl="0" algn="l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74650" lvl="6" marL="32004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74650" lvl="7" marL="36576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74650" lvl="8" marL="4114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title"/>
          </p:nvPr>
        </p:nvSpPr>
        <p:spPr>
          <a:xfrm rot="5400000">
            <a:off x="4766488" y="2764688"/>
            <a:ext cx="4843500" cy="18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" type="body"/>
          </p:nvPr>
        </p:nvSpPr>
        <p:spPr>
          <a:xfrm rot="5400000">
            <a:off x="1049263" y="1019138"/>
            <a:ext cx="4843500" cy="53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marR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4650" lvl="1" marL="914400" marR="0" rtl="0" algn="l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74650" lvl="6" marL="32004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74650" lvl="7" marL="36576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74650" lvl="8" marL="4114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214313" y="6357938"/>
            <a:ext cx="8572500" cy="3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857250" y="17463"/>
            <a:ext cx="7858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"/>
              <a:buFont typeface="Calibri"/>
              <a:buNone/>
            </a:pPr>
            <a:r>
              <a:rPr b="1" i="0" lang="en-GB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Institute for Information Transmission Problems of the Russian Academy of Sciences (Kharkevich Institute)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:\Work\MNIIPU (iitp)\50 year IITP\Conference December 2011\iitp-logo.png" id="68" name="Google Shape;6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200" y="42863"/>
            <a:ext cx="714300" cy="2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>
            <p:ph type="title"/>
          </p:nvPr>
        </p:nvSpPr>
        <p:spPr>
          <a:xfrm>
            <a:off x="214282" y="571480"/>
            <a:ext cx="85725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Arial"/>
              <a:buNone/>
              <a:defRPr b="0" sz="2600"/>
            </a:lvl1pPr>
            <a:lvl2pPr lvl="1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Georgia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Georgia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Georgia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Georgia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Georgia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Georgia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Georgia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Georgia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214282" y="1643050"/>
            <a:ext cx="8572500" cy="49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alibri"/>
              <a:buNone/>
              <a:defRPr sz="2200"/>
            </a:lvl1pPr>
            <a:lvl2pPr indent="-368300" lvl="1" marL="9144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sz="2200">
                <a:solidFill>
                  <a:schemeClr val="dk2"/>
                </a:solidFill>
              </a:defRPr>
            </a:lvl2pPr>
            <a:lvl3pPr indent="-355600" lvl="2" marL="13716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2000"/>
              <a:buChar char="➜"/>
              <a:defRPr sz="2000"/>
            </a:lvl3pPr>
            <a:lvl4pPr indent="-342900" lvl="3" marL="1828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1800"/>
              <a:buChar char="➜"/>
              <a:defRPr sz="1800"/>
            </a:lvl4pPr>
            <a:lvl5pPr indent="-330200" lvl="4" marL="22860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1600"/>
              <a:buChar char="➜"/>
              <a:defRPr sz="1600"/>
            </a:lvl5pPr>
            <a:lvl6pPr indent="-342900" lvl="5" marL="2743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»"/>
              <a:defRPr sz="18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»"/>
              <a:defRPr sz="15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»"/>
              <a:defRPr sz="14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10" type="dt"/>
          </p:nvPr>
        </p:nvSpPr>
        <p:spPr>
          <a:xfrm>
            <a:off x="7972425" y="612775"/>
            <a:ext cx="957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Calibri"/>
              <a:buNone/>
              <a:defRPr b="0" i="0" sz="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11" type="ftr"/>
          </p:nvPr>
        </p:nvSpPr>
        <p:spPr>
          <a:xfrm>
            <a:off x="6643688" y="612775"/>
            <a:ext cx="132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Calibri"/>
              <a:buNone/>
              <a:defRPr b="0" i="0" sz="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7429500" y="6429375"/>
            <a:ext cx="1333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3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3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3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3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3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3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3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3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3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457199" y="1295400"/>
            <a:ext cx="82233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marR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Char char="➜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74650" lvl="6" marL="32004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74650" lvl="7" marL="36576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74650" lvl="8" marL="4114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6" name="Google Shape;86;p17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55555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479425" y="1481070"/>
            <a:ext cx="3870300" cy="46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6428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800"/>
              <a:buFont typeface="Merriweather Sans"/>
              <a:buChar char="➜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16666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2" type="body"/>
          </p:nvPr>
        </p:nvSpPr>
        <p:spPr>
          <a:xfrm>
            <a:off x="4502149" y="1481070"/>
            <a:ext cx="4178100" cy="46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6428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800"/>
              <a:buFont typeface="Merriweather Sans"/>
              <a:buChar char="➜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16666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479424" y="1442434"/>
            <a:ext cx="40179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479424" y="2246400"/>
            <a:ext cx="4017900" cy="3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3" name="Google Shape;103;p21"/>
          <p:cNvSpPr txBox="1"/>
          <p:nvPr>
            <p:ph idx="3" type="body"/>
          </p:nvPr>
        </p:nvSpPr>
        <p:spPr>
          <a:xfrm>
            <a:off x="4645025" y="1442434"/>
            <a:ext cx="40419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4" type="body"/>
          </p:nvPr>
        </p:nvSpPr>
        <p:spPr>
          <a:xfrm>
            <a:off x="4645025" y="2246400"/>
            <a:ext cx="4041900" cy="3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5" name="Google Shape;105;p21"/>
          <p:cNvSpPr txBox="1"/>
          <p:nvPr>
            <p:ph type="title"/>
          </p:nvPr>
        </p:nvSpPr>
        <p:spPr>
          <a:xfrm>
            <a:off x="479425" y="284163"/>
            <a:ext cx="8207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" name="Google Shape;106;p21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457200" y="31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/>
            </a:lvl1pPr>
            <a:lvl2pPr lvl="1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/>
            </a:lvl2pPr>
            <a:lvl3pPr lvl="2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/>
            </a:lvl3pPr>
            <a:lvl4pPr lvl="3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/>
            </a:lvl4pPr>
            <a:lvl5pPr lvl="4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/>
            </a:lvl5pPr>
            <a:lvl6pPr lvl="5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/>
            </a:lvl6pPr>
            <a:lvl7pPr lvl="6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/>
            </a:lvl7pPr>
            <a:lvl8pPr lvl="7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/>
            </a:lvl8pPr>
            <a:lvl9pPr lvl="8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457200" y="962160"/>
            <a:ext cx="8229600" cy="56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SzPts val="2300"/>
              <a:buChar char="➜"/>
              <a:defRPr/>
            </a:lvl1pPr>
            <a:lvl2pPr indent="-374650" lvl="1" marL="914400" rtl="0" algn="l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SzPts val="2300"/>
              <a:buChar char="➜"/>
              <a:defRPr/>
            </a:lvl2pPr>
            <a:lvl3pPr indent="-374650" lvl="2" marL="13716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300"/>
              <a:buChar char="➜"/>
              <a:defRPr/>
            </a:lvl3pPr>
            <a:lvl4pPr indent="-3746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➜"/>
              <a:defRPr/>
            </a:lvl4pPr>
            <a:lvl5pPr indent="-37465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➜"/>
              <a:defRPr/>
            </a:lvl5pPr>
            <a:lvl6pPr indent="-37465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6pPr>
            <a:lvl7pPr indent="-37465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7pPr>
            <a:lvl8pPr indent="-37465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8pPr>
            <a:lvl9pPr indent="-37465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/>
            </a:lvl1pPr>
            <a:lvl2pPr lvl="1" algn="r">
              <a:buNone/>
              <a:defRPr sz="1300"/>
            </a:lvl2pPr>
            <a:lvl3pPr lvl="2" algn="r">
              <a:buNone/>
              <a:defRPr sz="1300"/>
            </a:lvl3pPr>
            <a:lvl4pPr lvl="3" algn="r">
              <a:buNone/>
              <a:defRPr sz="1300"/>
            </a:lvl4pPr>
            <a:lvl5pPr lvl="4" algn="r">
              <a:buNone/>
              <a:defRPr sz="1300"/>
            </a:lvl5pPr>
            <a:lvl6pPr lvl="5" algn="r">
              <a:buNone/>
              <a:defRPr sz="1300"/>
            </a:lvl6pPr>
            <a:lvl7pPr lvl="6" algn="r">
              <a:buNone/>
              <a:defRPr sz="1300"/>
            </a:lvl7pPr>
            <a:lvl8pPr lvl="7" algn="r">
              <a:buNone/>
              <a:defRPr sz="1300"/>
            </a:lvl8pPr>
            <a:lvl9pPr lvl="8" algn="r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/>
          <p:nvPr>
            <p:ph type="title"/>
          </p:nvPr>
        </p:nvSpPr>
        <p:spPr>
          <a:xfrm>
            <a:off x="457200" y="273050"/>
            <a:ext cx="30084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23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84375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3200"/>
              <a:buFont typeface="Merriweather Sans"/>
              <a:buChar char="➜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800"/>
              <a:buFont typeface="Merriweather Sans"/>
              <a:buChar char="➜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3" name="Google Shape;113;p23"/>
          <p:cNvSpPr txBox="1"/>
          <p:nvPr>
            <p:ph idx="2" type="body"/>
          </p:nvPr>
        </p:nvSpPr>
        <p:spPr>
          <a:xfrm>
            <a:off x="457200" y="1184856"/>
            <a:ext cx="3008400" cy="49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92857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233333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4" name="Google Shape;114;p23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24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4375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8" name="Google Shape;118;p24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92857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233333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9" name="Google Shape;119;p24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 txBox="1"/>
          <p:nvPr>
            <p:ph type="title"/>
          </p:nvPr>
        </p:nvSpPr>
        <p:spPr>
          <a:xfrm>
            <a:off x="479425" y="115190"/>
            <a:ext cx="82266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Google Shape;122;p25"/>
          <p:cNvSpPr txBox="1"/>
          <p:nvPr>
            <p:ph idx="1" type="body"/>
          </p:nvPr>
        </p:nvSpPr>
        <p:spPr>
          <a:xfrm rot="5400000">
            <a:off x="2524318" y="-771600"/>
            <a:ext cx="4114800" cy="82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marR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4650" lvl="1" marL="914400" marR="0" rtl="0" algn="l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74650" lvl="6" marL="32004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74650" lvl="7" marL="36576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74650" lvl="8" marL="4114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3" name="Google Shape;123;p25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 txBox="1"/>
          <p:nvPr>
            <p:ph type="title"/>
          </p:nvPr>
        </p:nvSpPr>
        <p:spPr>
          <a:xfrm rot="5400000">
            <a:off x="4766488" y="2764688"/>
            <a:ext cx="4843500" cy="18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6"/>
          <p:cNvSpPr txBox="1"/>
          <p:nvPr>
            <p:ph idx="1" type="body"/>
          </p:nvPr>
        </p:nvSpPr>
        <p:spPr>
          <a:xfrm rot="5400000">
            <a:off x="1049263" y="1019138"/>
            <a:ext cx="4843500" cy="53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marR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4650" lvl="1" marL="914400" marR="0" rtl="0" algn="l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74650" lvl="6" marL="32004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74650" lvl="7" marL="36576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74650" lvl="8" marL="4114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7" name="Google Shape;127;p26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/>
          <p:nvPr>
            <p:ph type="title"/>
          </p:nvPr>
        </p:nvSpPr>
        <p:spPr>
          <a:xfrm>
            <a:off x="457200" y="31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7"/>
          <p:cNvSpPr txBox="1"/>
          <p:nvPr>
            <p:ph idx="1" type="body"/>
          </p:nvPr>
        </p:nvSpPr>
        <p:spPr>
          <a:xfrm>
            <a:off x="457200" y="962160"/>
            <a:ext cx="8229600" cy="56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SzPts val="2300"/>
              <a:buChar char="➜"/>
              <a:defRPr/>
            </a:lvl1pPr>
            <a:lvl2pPr indent="-374650" lvl="1" marL="914400" rtl="0" algn="l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SzPts val="2300"/>
              <a:buChar char="➜"/>
              <a:defRPr/>
            </a:lvl2pPr>
            <a:lvl3pPr indent="-374650" lvl="2" marL="13716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300"/>
              <a:buChar char="➜"/>
              <a:defRPr/>
            </a:lvl3pPr>
            <a:lvl4pPr indent="-3746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➜"/>
              <a:defRPr/>
            </a:lvl4pPr>
            <a:lvl5pPr indent="-37465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➜"/>
              <a:defRPr/>
            </a:lvl5pPr>
            <a:lvl6pPr indent="-37465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6pPr>
            <a:lvl7pPr indent="-37465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7pPr>
            <a:lvl8pPr indent="-37465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8pPr>
            <a:lvl9pPr indent="-37465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9pPr>
          </a:lstStyle>
          <a:p/>
        </p:txBody>
      </p:sp>
      <p:sp>
        <p:nvSpPr>
          <p:cNvPr id="131" name="Google Shape;131;p27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/>
            </a:lvl1pPr>
            <a:lvl2pPr lvl="1" algn="r">
              <a:buNone/>
              <a:defRPr sz="1300"/>
            </a:lvl2pPr>
            <a:lvl3pPr lvl="2" algn="r">
              <a:buNone/>
              <a:defRPr sz="1300"/>
            </a:lvl3pPr>
            <a:lvl4pPr lvl="3" algn="r">
              <a:buNone/>
              <a:defRPr sz="1300"/>
            </a:lvl4pPr>
            <a:lvl5pPr lvl="4" algn="r">
              <a:buNone/>
              <a:defRPr sz="1300"/>
            </a:lvl5pPr>
            <a:lvl6pPr lvl="5" algn="r">
              <a:buNone/>
              <a:defRPr sz="1300"/>
            </a:lvl6pPr>
            <a:lvl7pPr lvl="6" algn="r">
              <a:buNone/>
              <a:defRPr sz="1300"/>
            </a:lvl7pPr>
            <a:lvl8pPr lvl="7" algn="r">
              <a:buNone/>
              <a:defRPr sz="1300"/>
            </a:lvl8pPr>
            <a:lvl9pPr lvl="8" algn="r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8"/>
          <p:cNvSpPr/>
          <p:nvPr/>
        </p:nvSpPr>
        <p:spPr>
          <a:xfrm>
            <a:off x="214313" y="6357938"/>
            <a:ext cx="8572500" cy="3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8"/>
          <p:cNvSpPr txBox="1"/>
          <p:nvPr/>
        </p:nvSpPr>
        <p:spPr>
          <a:xfrm>
            <a:off x="857250" y="17463"/>
            <a:ext cx="7858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GB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Institute for Information Transmission Problems of the Russian Academy of Sciences (Kharkevich Institute)</a:t>
            </a:r>
            <a:endParaRPr b="1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Work\MNIIPU (iitp)\50 year IITP\Conference December 2011\iitp-logo.png" id="135" name="Google Shape;13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200" y="42863"/>
            <a:ext cx="714300" cy="2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8"/>
          <p:cNvSpPr txBox="1"/>
          <p:nvPr>
            <p:ph type="title"/>
          </p:nvPr>
        </p:nvSpPr>
        <p:spPr>
          <a:xfrm>
            <a:off x="214282" y="571480"/>
            <a:ext cx="85725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2600"/>
            </a:lvl1pPr>
            <a:lvl2pPr lvl="1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37" name="Google Shape;137;p28"/>
          <p:cNvSpPr txBox="1"/>
          <p:nvPr>
            <p:ph idx="1" type="body"/>
          </p:nvPr>
        </p:nvSpPr>
        <p:spPr>
          <a:xfrm>
            <a:off x="214282" y="1643050"/>
            <a:ext cx="8572500" cy="49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Calibri"/>
              <a:buNone/>
              <a:defRPr sz="2200"/>
            </a:lvl1pPr>
            <a:lvl2pPr indent="-374650" lvl="1" marL="9144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•"/>
              <a:defRPr sz="2200">
                <a:solidFill>
                  <a:schemeClr val="dk2"/>
                </a:solidFill>
              </a:defRPr>
            </a:lvl2pPr>
            <a:lvl3pPr indent="-374650" lvl="2" marL="13716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2300"/>
              <a:buChar char="➜"/>
              <a:defRPr sz="2000"/>
            </a:lvl3pPr>
            <a:lvl4pPr indent="-374650" lvl="3" marL="1828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2300"/>
              <a:buChar char="➜"/>
              <a:defRPr sz="1800"/>
            </a:lvl4pPr>
            <a:lvl5pPr indent="-374650" lvl="4" marL="22860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2300"/>
              <a:buChar char="➜"/>
              <a:defRPr sz="1600"/>
            </a:lvl5pPr>
            <a:lvl6pPr indent="-374650" lvl="5" marL="2743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300"/>
              <a:buChar char="»"/>
              <a:defRPr sz="18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74650" lvl="6" marL="320040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SzPts val="2300"/>
              <a:buChar char="»"/>
              <a:defRPr sz="16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74650" lvl="7" marL="365760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SzPts val="2300"/>
              <a:buChar char="»"/>
              <a:defRPr sz="15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74650" lvl="8" marL="411480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SzPts val="2300"/>
              <a:buChar char="»"/>
              <a:defRPr sz="14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Google Shape;138;p28"/>
          <p:cNvSpPr txBox="1"/>
          <p:nvPr>
            <p:ph idx="10" type="dt"/>
          </p:nvPr>
        </p:nvSpPr>
        <p:spPr>
          <a:xfrm>
            <a:off x="7972425" y="612775"/>
            <a:ext cx="957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8"/>
          <p:cNvSpPr txBox="1"/>
          <p:nvPr>
            <p:ph idx="11" type="ftr"/>
          </p:nvPr>
        </p:nvSpPr>
        <p:spPr>
          <a:xfrm>
            <a:off x="6643688" y="612775"/>
            <a:ext cx="132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8"/>
          <p:cNvSpPr txBox="1"/>
          <p:nvPr>
            <p:ph idx="12" type="sldNum"/>
          </p:nvPr>
        </p:nvSpPr>
        <p:spPr>
          <a:xfrm>
            <a:off x="7429500" y="6429375"/>
            <a:ext cx="1333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AND_BODY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9"/>
          <p:cNvSpPr txBox="1"/>
          <p:nvPr>
            <p:ph type="title"/>
          </p:nvPr>
        </p:nvSpPr>
        <p:spPr>
          <a:xfrm>
            <a:off x="457172" y="273352"/>
            <a:ext cx="82287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2925" lIns="82925" spcFirstLastPara="1" rIns="82925" wrap="square" tIns="829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143" name="Google Shape;143;p29"/>
          <p:cNvSpPr txBox="1"/>
          <p:nvPr>
            <p:ph idx="1" type="subTitle"/>
          </p:nvPr>
        </p:nvSpPr>
        <p:spPr>
          <a:xfrm>
            <a:off x="457172" y="1604841"/>
            <a:ext cx="8228700" cy="39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2925" lIns="82925" spcFirstLastPara="1" rIns="82925" wrap="square" tIns="82925">
            <a:noAutofit/>
          </a:bodyPr>
          <a:lstStyle>
            <a:lvl1pPr lvl="0" marR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lvl="1" marR="0" rtl="0" algn="l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144" name="Google Shape;144;p29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/>
            </a:lvl1pPr>
            <a:lvl2pPr lvl="1" algn="r">
              <a:buNone/>
              <a:defRPr sz="1300"/>
            </a:lvl2pPr>
            <a:lvl3pPr lvl="2" algn="r">
              <a:buNone/>
              <a:defRPr sz="1300"/>
            </a:lvl3pPr>
            <a:lvl4pPr lvl="3" algn="r">
              <a:buNone/>
              <a:defRPr sz="1300"/>
            </a:lvl4pPr>
            <a:lvl5pPr lvl="4" algn="r">
              <a:buNone/>
              <a:defRPr sz="1300"/>
            </a:lvl5pPr>
            <a:lvl6pPr lvl="5" algn="r">
              <a:buNone/>
              <a:defRPr sz="1300"/>
            </a:lvl6pPr>
            <a:lvl7pPr lvl="6" algn="r">
              <a:buNone/>
              <a:defRPr sz="1300"/>
            </a:lvl7pPr>
            <a:lvl8pPr lvl="7" algn="r">
              <a:buNone/>
              <a:defRPr sz="1300"/>
            </a:lvl8pPr>
            <a:lvl9pPr lvl="8" algn="r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bject">
  <p:cSld name="Title and objec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0"/>
          <p:cNvSpPr txBox="1"/>
          <p:nvPr>
            <p:ph type="title"/>
          </p:nvPr>
        </p:nvSpPr>
        <p:spPr>
          <a:xfrm>
            <a:off x="395288" y="288925"/>
            <a:ext cx="84249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47" name="Google Shape;147;p30"/>
          <p:cNvSpPr txBox="1"/>
          <p:nvPr>
            <p:ph idx="1" type="body"/>
          </p:nvPr>
        </p:nvSpPr>
        <p:spPr>
          <a:xfrm>
            <a:off x="395288" y="941388"/>
            <a:ext cx="8424900" cy="51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04DA3"/>
              </a:buClr>
              <a:buSzPts val="2800"/>
              <a:buFont typeface="Georgia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93700" lvl="1" marL="914400" marR="0" rtl="0" algn="l">
              <a:lnSpc>
                <a:spcPct val="121739"/>
              </a:lnSpc>
              <a:spcBef>
                <a:spcPts val="300"/>
              </a:spcBef>
              <a:spcAft>
                <a:spcPts val="0"/>
              </a:spcAft>
              <a:buClr>
                <a:srgbClr val="572B13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495D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04DA3"/>
              </a:buClr>
              <a:buSzPts val="2000"/>
              <a:buFont typeface="Open Sans"/>
              <a:buChar char="-"/>
              <a:defRPr b="0" i="0" sz="2000" u="none" cap="none" strike="noStrike">
                <a:solidFill>
                  <a:srgbClr val="A04DA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30"/>
          <p:cNvSpPr txBox="1"/>
          <p:nvPr>
            <p:ph idx="10" type="dt"/>
          </p:nvPr>
        </p:nvSpPr>
        <p:spPr>
          <a:xfrm>
            <a:off x="6586537" y="612775"/>
            <a:ext cx="957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30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2pPr>
            <a:lvl3pPr lvl="2" algn="r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3pPr>
            <a:lvl4pPr lvl="3" algn="r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4pPr>
            <a:lvl5pPr lvl="4" algn="r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5pPr>
            <a:lvl6pPr lvl="5" algn="r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6pPr>
            <a:lvl7pPr lvl="6" algn="r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7pPr>
            <a:lvl8pPr lvl="7" algn="r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8pPr>
            <a:lvl9pPr lvl="8" algn="r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 1">
  <p:cSld name="Заголовок и объект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/>
          <p:nvPr>
            <p:ph type="title"/>
          </p:nvPr>
        </p:nvSpPr>
        <p:spPr>
          <a:xfrm>
            <a:off x="214282" y="571480"/>
            <a:ext cx="85725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6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52" name="Google Shape;152;p31"/>
          <p:cNvSpPr txBox="1"/>
          <p:nvPr>
            <p:ph idx="10" type="dt"/>
          </p:nvPr>
        </p:nvSpPr>
        <p:spPr>
          <a:xfrm>
            <a:off x="7972425" y="612775"/>
            <a:ext cx="957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31"/>
          <p:cNvSpPr txBox="1"/>
          <p:nvPr>
            <p:ph idx="11" type="ftr"/>
          </p:nvPr>
        </p:nvSpPr>
        <p:spPr>
          <a:xfrm>
            <a:off x="6643687" y="612775"/>
            <a:ext cx="132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31"/>
          <p:cNvSpPr txBox="1"/>
          <p:nvPr>
            <p:ph idx="12" type="sldNum"/>
          </p:nvPr>
        </p:nvSpPr>
        <p:spPr>
          <a:xfrm>
            <a:off x="7429500" y="6429375"/>
            <a:ext cx="1333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12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12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12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12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12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12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12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12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5D3D"/>
              </a:buClr>
              <a:buSzPts val="1200"/>
              <a:buFont typeface="Calibri"/>
              <a:buNone/>
              <a:defRPr b="0" i="1" sz="1200" u="none" cap="none" strike="noStrike">
                <a:solidFill>
                  <a:srgbClr val="8B5D3D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right object">
  <p:cSld name="Title and right object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/>
            </a:lvl1pPr>
            <a:lvl2pPr lvl="1" algn="r">
              <a:buNone/>
              <a:defRPr sz="1300"/>
            </a:lvl2pPr>
            <a:lvl3pPr lvl="2" algn="r">
              <a:buNone/>
              <a:defRPr sz="1300"/>
            </a:lvl3pPr>
            <a:lvl4pPr lvl="3" algn="r">
              <a:buNone/>
              <a:defRPr sz="1300"/>
            </a:lvl4pPr>
            <a:lvl5pPr lvl="4" algn="r">
              <a:buNone/>
              <a:defRPr sz="1300"/>
            </a:lvl5pPr>
            <a:lvl6pPr lvl="5" algn="r">
              <a:buNone/>
              <a:defRPr sz="1300"/>
            </a:lvl6pPr>
            <a:lvl7pPr lvl="6" algn="r">
              <a:buNone/>
              <a:defRPr sz="1300"/>
            </a:lvl7pPr>
            <a:lvl8pPr lvl="7" algn="r">
              <a:buNone/>
              <a:defRPr sz="1300"/>
            </a:lvl8pPr>
            <a:lvl9pPr lvl="8" algn="r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1_Титульный слайд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3"/>
          <p:cNvSpPr txBox="1"/>
          <p:nvPr>
            <p:ph idx="1" type="subTitle"/>
          </p:nvPr>
        </p:nvSpPr>
        <p:spPr>
          <a:xfrm>
            <a:off x="1285364" y="2875414"/>
            <a:ext cx="64008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17391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595959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marR="0" rtl="0" algn="ctr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Noto Sans Symbols"/>
              <a:buNone/>
              <a:defRPr b="0" i="0" sz="3200" u="none" cap="none" strike="noStrike">
                <a:solidFill>
                  <a:srgbClr val="888888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Noto Sans Symbols"/>
              <a:buNone/>
              <a:defRPr b="0" i="0" sz="3200" u="none" cap="none" strike="noStrike">
                <a:solidFill>
                  <a:srgbClr val="888888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Noto Sans Symbols"/>
              <a:buNone/>
              <a:defRPr b="0" i="0" sz="3200" u="none" cap="none" strike="noStrike">
                <a:solidFill>
                  <a:srgbClr val="888888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Noto Sans Symbols"/>
              <a:buNone/>
              <a:defRPr b="0" i="0" sz="3200" u="none" cap="none" strike="noStrike">
                <a:solidFill>
                  <a:srgbClr val="888888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59" name="Google Shape;159;p33"/>
          <p:cNvSpPr txBox="1"/>
          <p:nvPr>
            <p:ph idx="10" type="dt"/>
          </p:nvPr>
        </p:nvSpPr>
        <p:spPr>
          <a:xfrm rot="-2460218">
            <a:off x="100031" y="6110011"/>
            <a:ext cx="1445801" cy="2011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60" name="Google Shape;160;p33"/>
          <p:cNvSpPr/>
          <p:nvPr>
            <p:ph idx="12" type="sldNum"/>
          </p:nvPr>
        </p:nvSpPr>
        <p:spPr>
          <a:xfrm>
            <a:off x="8401038" y="6422282"/>
            <a:ext cx="450000" cy="388500"/>
          </a:xfrm>
          <a:prstGeom prst="ellipse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25" lIns="9125" spcFirstLastPara="1" rIns="9125" wrap="square" tIns="91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  <a:defRPr b="0" i="0" sz="165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  <a:defRPr b="0" i="0" sz="165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  <a:defRPr b="0" i="0" sz="165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  <a:defRPr b="0" i="0" sz="165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  <a:defRPr b="0" i="0" sz="165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  <a:defRPr b="0" i="0" sz="165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  <a:defRPr b="0" i="0" sz="165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  <a:defRPr b="0" i="0" sz="165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  <a:defRPr b="0" i="0" sz="165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1" name="Google Shape;161;p33"/>
          <p:cNvSpPr txBox="1"/>
          <p:nvPr>
            <p:ph idx="11" type="ftr"/>
          </p:nvPr>
        </p:nvSpPr>
        <p:spPr>
          <a:xfrm>
            <a:off x="3517514" y="6422282"/>
            <a:ext cx="47244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62" name="Google Shape;162;p33"/>
          <p:cNvSpPr txBox="1"/>
          <p:nvPr>
            <p:ph type="title"/>
          </p:nvPr>
        </p:nvSpPr>
        <p:spPr>
          <a:xfrm>
            <a:off x="457200" y="1661221"/>
            <a:ext cx="82296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400"/>
              <a:buFont typeface="Arimo"/>
              <a:buNone/>
              <a:defRPr b="0" i="0" sz="4400" u="none" cap="none" strike="noStrike">
                <a:solidFill>
                  <a:srgbClr val="595959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Arial"/>
              <a:buNone/>
              <a:defRPr b="1" i="0" sz="4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55555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479425" y="1481070"/>
            <a:ext cx="3870300" cy="46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6428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800"/>
              <a:buFont typeface="Merriweather Sans"/>
              <a:buChar char="➜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16666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2" type="body"/>
          </p:nvPr>
        </p:nvSpPr>
        <p:spPr>
          <a:xfrm>
            <a:off x="4502149" y="1481070"/>
            <a:ext cx="4178100" cy="46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6428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800"/>
              <a:buFont typeface="Merriweather Sans"/>
              <a:buChar char="➜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16666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idx="1" type="body"/>
          </p:nvPr>
        </p:nvSpPr>
        <p:spPr>
          <a:xfrm>
            <a:off x="479424" y="2246400"/>
            <a:ext cx="4017900" cy="3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2" type="body"/>
          </p:nvPr>
        </p:nvSpPr>
        <p:spPr>
          <a:xfrm>
            <a:off x="4645025" y="2246400"/>
            <a:ext cx="4041900" cy="3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type="title"/>
          </p:nvPr>
        </p:nvSpPr>
        <p:spPr>
          <a:xfrm>
            <a:off x="479425" y="284163"/>
            <a:ext cx="8207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457200" y="273050"/>
            <a:ext cx="30084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84375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3200"/>
              <a:buFont typeface="Merriweather Sans"/>
              <a:buChar char="➜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800"/>
              <a:buFont typeface="Merriweather Sans"/>
              <a:buChar char="➜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2" type="body"/>
          </p:nvPr>
        </p:nvSpPr>
        <p:spPr>
          <a:xfrm>
            <a:off x="457200" y="1184856"/>
            <a:ext cx="3008400" cy="49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92857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233333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200"/>
              <a:buFont typeface="Merriweather Sans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000"/>
              <a:buFont typeface="Merriweather Sans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9FAD28"/>
              </a:buClr>
              <a:buSzPts val="900"/>
              <a:buFont typeface="Merriweather San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9FAD28"/>
              </a:buClr>
              <a:buSzPts val="900"/>
              <a:buFont typeface="Merriweather San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</a:t>
            </a: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31.xml"/><Relationship Id="rId6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79425" y="115190"/>
            <a:ext cx="82266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295400"/>
            <a:ext cx="82488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marR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4650" lvl="1" marL="914400" marR="0" rtl="0" algn="l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74650" lvl="6" marL="32004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74650" lvl="7" marL="36576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74650" lvl="8" marL="4114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Clr>
                <a:schemeClr val="dk1"/>
              </a:buClr>
              <a:buSzPts val="300"/>
              <a:buFont typeface="Arial"/>
              <a:buNone/>
              <a:defRPr sz="1200">
                <a:solidFill>
                  <a:schemeClr val="dk1"/>
                </a:solidFill>
              </a:defRPr>
            </a:lvl1pPr>
            <a:lvl2pPr lvl="1" rtl="0">
              <a:buClr>
                <a:schemeClr val="dk1"/>
              </a:buClr>
              <a:buSzPts val="300"/>
              <a:buFont typeface="Arial"/>
              <a:buNone/>
              <a:defRPr sz="1200">
                <a:solidFill>
                  <a:schemeClr val="dk1"/>
                </a:solidFill>
              </a:defRPr>
            </a:lvl2pPr>
            <a:lvl3pPr lvl="2" rtl="0">
              <a:buClr>
                <a:schemeClr val="dk1"/>
              </a:buClr>
              <a:buSzPts val="300"/>
              <a:buFont typeface="Arial"/>
              <a:buNone/>
              <a:defRPr sz="1200">
                <a:solidFill>
                  <a:schemeClr val="dk1"/>
                </a:solidFill>
              </a:defRPr>
            </a:lvl3pPr>
            <a:lvl4pPr lvl="3" rtl="0">
              <a:buClr>
                <a:schemeClr val="dk1"/>
              </a:buClr>
              <a:buSzPts val="300"/>
              <a:buFont typeface="Arial"/>
              <a:buNone/>
              <a:defRPr sz="1200">
                <a:solidFill>
                  <a:schemeClr val="dk1"/>
                </a:solidFill>
              </a:defRPr>
            </a:lvl4pPr>
            <a:lvl5pPr lvl="4" rtl="0">
              <a:buClr>
                <a:schemeClr val="dk1"/>
              </a:buClr>
              <a:buSzPts val="300"/>
              <a:buFont typeface="Arial"/>
              <a:buNone/>
              <a:defRPr sz="1200">
                <a:solidFill>
                  <a:schemeClr val="dk1"/>
                </a:solidFill>
              </a:defRPr>
            </a:lvl5pPr>
            <a:lvl6pPr lvl="5" rtl="0">
              <a:buClr>
                <a:schemeClr val="dk1"/>
              </a:buClr>
              <a:buSzPts val="300"/>
              <a:buFont typeface="Arial"/>
              <a:buNone/>
              <a:defRPr sz="1200">
                <a:solidFill>
                  <a:schemeClr val="dk1"/>
                </a:solidFill>
              </a:defRPr>
            </a:lvl6pPr>
            <a:lvl7pPr lvl="6" rtl="0">
              <a:buClr>
                <a:schemeClr val="dk1"/>
              </a:buClr>
              <a:buSzPts val="300"/>
              <a:buFont typeface="Arial"/>
              <a:buNone/>
              <a:defRPr sz="1200">
                <a:solidFill>
                  <a:schemeClr val="dk1"/>
                </a:solidFill>
              </a:defRPr>
            </a:lvl7pPr>
            <a:lvl8pPr lvl="7" rtl="0">
              <a:buClr>
                <a:schemeClr val="dk1"/>
              </a:buClr>
              <a:buSzPts val="300"/>
              <a:buFont typeface="Arial"/>
              <a:buNone/>
              <a:defRPr sz="1200">
                <a:solidFill>
                  <a:schemeClr val="dk1"/>
                </a:solidFill>
              </a:defRPr>
            </a:lvl8pPr>
            <a:lvl9pPr lvl="8" rtl="0">
              <a:buClr>
                <a:schemeClr val="dk1"/>
              </a:buClr>
              <a:buSzPts val="300"/>
              <a:buFont typeface="Arial"/>
              <a:buNone/>
              <a:defRPr sz="1200">
                <a:solidFill>
                  <a:schemeClr val="dk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533400" y="990600"/>
            <a:ext cx="8077200" cy="0"/>
          </a:xfrm>
          <a:prstGeom prst="straightConnector1">
            <a:avLst/>
          </a:prstGeom>
          <a:noFill/>
          <a:ln cap="flat" cmpd="sng" w="25400">
            <a:solidFill>
              <a:srgbClr val="6A741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" name="Google Shape;14;p1"/>
          <p:cNvSpPr/>
          <p:nvPr/>
        </p:nvSpPr>
        <p:spPr>
          <a:xfrm>
            <a:off x="-76200" y="0"/>
            <a:ext cx="381000" cy="6248400"/>
          </a:xfrm>
          <a:prstGeom prst="rect">
            <a:avLst/>
          </a:prstGeom>
          <a:solidFill>
            <a:srgbClr val="8E9B2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C:\Users\Admin\Downloads\skoltech-logo (2).jpg" id="15" name="Google Shape;15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772400" y="6397004"/>
            <a:ext cx="1066800" cy="308596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479425" y="115190"/>
            <a:ext cx="82266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457200" y="1295400"/>
            <a:ext cx="82488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marR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4650" lvl="1" marL="914400" marR="0" rtl="0" algn="l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74650" lvl="6" marL="32004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74650" lvl="7" marL="36576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74650" lvl="8" marL="4114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78" name="Google Shape;78;p15"/>
          <p:cNvCxnSpPr/>
          <p:nvPr/>
        </p:nvCxnSpPr>
        <p:spPr>
          <a:xfrm>
            <a:off x="533400" y="990600"/>
            <a:ext cx="8077200" cy="0"/>
          </a:xfrm>
          <a:prstGeom prst="straightConnector1">
            <a:avLst/>
          </a:prstGeom>
          <a:noFill/>
          <a:ln cap="flat" cmpd="sng" w="25400">
            <a:solidFill>
              <a:srgbClr val="6A741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9" name="Google Shape;79;p15"/>
          <p:cNvSpPr/>
          <p:nvPr/>
        </p:nvSpPr>
        <p:spPr>
          <a:xfrm>
            <a:off x="-76200" y="0"/>
            <a:ext cx="381000" cy="6248400"/>
          </a:xfrm>
          <a:prstGeom prst="rect">
            <a:avLst/>
          </a:prstGeom>
          <a:solidFill>
            <a:srgbClr val="8E9B2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C:\Users\Admin\Downloads\skoltech-logo (2).jpg" id="80" name="Google Shape;80;p1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772400" y="6397004"/>
            <a:ext cx="1066800" cy="3087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homepages.inf.ed.ac.uk/amos/hough.html" TargetMode="External"/><Relationship Id="rId4" Type="http://schemas.openxmlformats.org/officeDocument/2006/relationships/image" Target="../media/image7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hyperlink" Target="https://homepages.inf.ed.ac.uk/amos/hough.html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scikit-image.org/docs/dev/auto_examples/edges/plot_circular_elliptical_hough_transform.html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24.png"/><Relationship Id="rId6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Relationship Id="rId4" Type="http://schemas.openxmlformats.org/officeDocument/2006/relationships/hyperlink" Target="https://learnopencv.com/hough-transform-with-opencv-c-python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fzheng.me/2016/01/14/proj-transformation/" TargetMode="External"/><Relationship Id="rId4" Type="http://schemas.openxmlformats.org/officeDocument/2006/relationships/image" Target="../media/image2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st.github.com/MMesch/35d7833a3daa4a9e8ca9c6953cbe21d4" TargetMode="External"/><Relationship Id="rId4" Type="http://schemas.openxmlformats.org/officeDocument/2006/relationships/image" Target="../media/image2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learnopencv.com/hough-transform-with-opencv-c-python/" TargetMode="External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hyperlink" Target="https://towardsdatascience.com/lines-detection-with-hough-transform-84020b3b1549" TargetMode="External"/><Relationship Id="rId5" Type="http://schemas.openxmlformats.org/officeDocument/2006/relationships/hyperlink" Target="https://towardsdatascience.com/lines-detection-with-hough-transform-84020b3b1549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hyperlink" Target="https://towardsdatascience.com/lines-detection-with-hough-transform-84020b3b1549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4"/>
          <p:cNvSpPr txBox="1"/>
          <p:nvPr>
            <p:ph idx="1" type="body"/>
          </p:nvPr>
        </p:nvSpPr>
        <p:spPr>
          <a:xfrm>
            <a:off x="457199" y="1295400"/>
            <a:ext cx="8223161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t/>
            </a:r>
            <a:endParaRPr b="1" i="0" sz="2400" u="none" cap="none" strike="noStrike">
              <a:solidFill>
                <a:srgbClr val="75801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25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t/>
            </a:r>
            <a:endParaRPr b="1" i="0" sz="2400" u="none" cap="none" strike="noStrike">
              <a:solidFill>
                <a:srgbClr val="75801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84375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800"/>
              <a:buFont typeface="Merriweather Sans"/>
              <a:buNone/>
            </a:pPr>
            <a:r>
              <a:rPr b="1" lang="en-GB" sz="3200">
                <a:solidFill>
                  <a:srgbClr val="595959"/>
                </a:solidFill>
              </a:rPr>
              <a:t>Introduction to Computer Vision</a:t>
            </a:r>
            <a:endParaRPr/>
          </a:p>
          <a:p>
            <a:pPr indent="0" lvl="0" marL="0" marR="0" rtl="0" algn="ctr">
              <a:lnSpc>
                <a:spcPct val="84375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t/>
            </a:r>
            <a:endParaRPr b="1" sz="24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84375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rPr b="1" lang="en-GB" sz="2400">
                <a:solidFill>
                  <a:srgbClr val="595959"/>
                </a:solidFill>
              </a:rPr>
              <a:t>5</a:t>
            </a:r>
            <a:r>
              <a:rPr b="1" lang="en-GB" sz="2400">
                <a:solidFill>
                  <a:srgbClr val="595959"/>
                </a:solidFill>
              </a:rPr>
              <a:t>. </a:t>
            </a:r>
            <a:r>
              <a:rPr b="1" lang="en-GB" sz="2400">
                <a:solidFill>
                  <a:srgbClr val="595959"/>
                </a:solidFill>
              </a:rPr>
              <a:t>Hough transform</a:t>
            </a:r>
            <a:br>
              <a:rPr b="1" lang="en-GB" sz="2400">
                <a:solidFill>
                  <a:srgbClr val="595959"/>
                </a:solidFill>
              </a:rPr>
            </a:br>
            <a:r>
              <a:rPr b="1" lang="en-GB" sz="2400">
                <a:solidFill>
                  <a:srgbClr val="595959"/>
                </a:solidFill>
              </a:rPr>
              <a:t>Projective transform</a:t>
            </a:r>
            <a:r>
              <a:rPr b="1" lang="en-GB" sz="2400">
                <a:solidFill>
                  <a:srgbClr val="595959"/>
                </a:solidFill>
              </a:rPr>
              <a:t>. </a:t>
            </a:r>
            <a:endParaRPr b="1" sz="24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84375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rPr b="1" lang="en-GB" sz="2400">
                <a:solidFill>
                  <a:srgbClr val="595959"/>
                </a:solidFill>
              </a:rPr>
              <a:t>RANSAC</a:t>
            </a:r>
            <a:r>
              <a:rPr b="1" lang="en-GB" sz="2400">
                <a:solidFill>
                  <a:srgbClr val="595959"/>
                </a:solidFill>
              </a:rPr>
              <a:t>. </a:t>
            </a:r>
            <a:endParaRPr b="1" sz="24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35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500"/>
              <a:buFont typeface="Merriweather Sans"/>
              <a:buNone/>
            </a:pPr>
            <a:r>
              <a:t/>
            </a:r>
            <a:endParaRPr b="1" sz="2000">
              <a:solidFill>
                <a:srgbClr val="75801E"/>
              </a:solidFill>
            </a:endParaRPr>
          </a:p>
          <a:p>
            <a:pPr indent="0" lvl="0" marL="0" marR="0" rtl="0" algn="ctr">
              <a:lnSpc>
                <a:spcPct val="135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500"/>
              <a:buFont typeface="Merriweather Sans"/>
              <a:buNone/>
            </a:pPr>
            <a:r>
              <a:rPr b="1" lang="en-GB" sz="2000">
                <a:solidFill>
                  <a:srgbClr val="75801E"/>
                </a:solidFill>
              </a:rPr>
              <a:t>18.11.22</a:t>
            </a:r>
            <a:endParaRPr b="1" sz="2000">
              <a:solidFill>
                <a:srgbClr val="75801E"/>
              </a:solidFill>
            </a:endParaRPr>
          </a:p>
          <a:p>
            <a:pPr indent="0" lvl="0" marL="0" marR="0" rtl="0" algn="ctr">
              <a:lnSpc>
                <a:spcPct val="135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500"/>
              <a:buFont typeface="Merriweather Sans"/>
              <a:buNone/>
            </a:pPr>
            <a:r>
              <a:rPr b="1" lang="en-GB" sz="2000">
                <a:solidFill>
                  <a:srgbClr val="75801E"/>
                </a:solidFill>
              </a:rPr>
              <a:t>Mikhail Belyaev</a:t>
            </a:r>
            <a:endParaRPr/>
          </a:p>
          <a:p>
            <a:pPr indent="0" lvl="0" marL="0" marR="0" rtl="0" algn="l">
              <a:lnSpc>
                <a:spcPct val="1125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t/>
            </a:r>
            <a:endParaRPr b="1" i="0" sz="2400" u="none" cap="none" strike="noStrike">
              <a:solidFill>
                <a:srgbClr val="75801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25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t/>
            </a:r>
            <a:endParaRPr b="1" i="0" sz="2400" u="none" cap="none" strike="noStrike">
              <a:solidFill>
                <a:srgbClr val="75801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/>
          <p:nvPr/>
        </p:nvSpPr>
        <p:spPr>
          <a:xfrm>
            <a:off x="752850" y="1141775"/>
            <a:ext cx="8067300" cy="17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Algorithm: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Detect edges, e.g. via Canny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For every line calculate the intersection with the edges image </a:t>
            </a:r>
            <a:br>
              <a:rPr lang="en-GB" sz="2000"/>
            </a:br>
            <a:r>
              <a:rPr lang="en-GB" sz="2000"/>
              <a:t>(= get </a:t>
            </a:r>
            <a:r>
              <a:rPr lang="en-GB" sz="2000"/>
              <a:t>intensity</a:t>
            </a:r>
            <a:r>
              <a:rPr lang="en-GB" sz="2000"/>
              <a:t> of all pixels in </a:t>
            </a:r>
            <a:r>
              <a:rPr i="1" lang="en-GB" sz="2000"/>
              <a:t>(a, b)</a:t>
            </a:r>
            <a:r>
              <a:rPr lang="en-GB" sz="2000"/>
              <a:t> or </a:t>
            </a:r>
            <a:r>
              <a:rPr i="1" lang="en-GB" sz="2000"/>
              <a:t>(r, θ) </a:t>
            </a:r>
            <a:r>
              <a:rPr lang="en-GB" sz="2000"/>
              <a:t>space)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i="1" lang="en-GB" sz="2000"/>
              <a:t>Filter too similar lines </a:t>
            </a:r>
            <a:r>
              <a:rPr i="1" lang="en-GB" sz="2000">
                <a:solidFill>
                  <a:schemeClr val="dk1"/>
                </a:solidFill>
              </a:rPr>
              <a:t>(optional)</a:t>
            </a:r>
            <a:endParaRPr i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GB" sz="2000">
                <a:solidFill>
                  <a:schemeClr val="dk1"/>
                </a:solidFill>
              </a:rPr>
              <a:t>Select best lines (= pixels with high intensity values)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51" name="Google Shape;25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350" y="3294125"/>
            <a:ext cx="6157374" cy="314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3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Hough transform</a:t>
            </a:r>
            <a:endParaRPr/>
          </a:p>
        </p:txBody>
      </p:sp>
      <p:sp>
        <p:nvSpPr>
          <p:cNvPr id="253" name="Google Shape;253;p43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54" name="Google Shape;254;p43"/>
          <p:cNvSpPr txBox="1"/>
          <p:nvPr/>
        </p:nvSpPr>
        <p:spPr>
          <a:xfrm>
            <a:off x="5840750" y="6272350"/>
            <a:ext cx="18447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</a:rPr>
              <a:t>Source: Wikipedia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Hough transform</a:t>
            </a:r>
            <a:endParaRPr/>
          </a:p>
        </p:txBody>
      </p:sp>
      <p:sp>
        <p:nvSpPr>
          <p:cNvPr id="261" name="Google Shape;261;p44"/>
          <p:cNvSpPr txBox="1"/>
          <p:nvPr/>
        </p:nvSpPr>
        <p:spPr>
          <a:xfrm>
            <a:off x="2192875" y="5930725"/>
            <a:ext cx="61920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Source: 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https://homepages.inf.ed.ac.uk/amos/hough.html</a:t>
            </a:r>
            <a:r>
              <a:rPr lang="en-GB"/>
              <a:t> </a:t>
            </a:r>
            <a:endParaRPr/>
          </a:p>
        </p:txBody>
      </p:sp>
      <p:pic>
        <p:nvPicPr>
          <p:cNvPr id="262" name="Google Shape;26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1204550"/>
            <a:ext cx="8617800" cy="4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4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5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Hough transform</a:t>
            </a:r>
            <a:endParaRPr/>
          </a:p>
        </p:txBody>
      </p:sp>
      <p:sp>
        <p:nvSpPr>
          <p:cNvPr id="270" name="Google Shape;270;p45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</a:t>
            </a:r>
            <a:r>
              <a:rPr lang="en-GB"/>
              <a:t>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71" name="Google Shape;27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" y="1282601"/>
            <a:ext cx="8299226" cy="4249699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5"/>
          <p:cNvSpPr txBox="1"/>
          <p:nvPr/>
        </p:nvSpPr>
        <p:spPr>
          <a:xfrm>
            <a:off x="2192875" y="5930725"/>
            <a:ext cx="61920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Source: 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https://homepages.inf.ed.ac.uk/amos/hough.html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850" y="3786313"/>
            <a:ext cx="4762500" cy="248602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6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Hough transform parametrization</a:t>
            </a:r>
            <a:endParaRPr/>
          </a:p>
        </p:txBody>
      </p:sp>
      <p:pic>
        <p:nvPicPr>
          <p:cNvPr id="280" name="Google Shape;28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4325" y="1159925"/>
            <a:ext cx="3035888" cy="26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6"/>
          <p:cNvSpPr txBox="1"/>
          <p:nvPr/>
        </p:nvSpPr>
        <p:spPr>
          <a:xfrm>
            <a:off x="479425" y="1262538"/>
            <a:ext cx="5164800" cy="28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GB" sz="2200">
                <a:solidFill>
                  <a:schemeClr val="dk1"/>
                </a:solidFill>
              </a:rPr>
              <a:t>An alternative parametrization for a linear Hough transform: </a:t>
            </a:r>
            <a:br>
              <a:rPr lang="en-GB" sz="2200">
                <a:solidFill>
                  <a:schemeClr val="dk1"/>
                </a:solidFill>
              </a:rPr>
            </a:br>
            <a:r>
              <a:rPr i="1" lang="en-GB" sz="2200">
                <a:solidFill>
                  <a:schemeClr val="dk1"/>
                </a:solidFill>
              </a:rPr>
              <a:t>x cos(θ) + y sin(θ) = r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1"/>
                </a:solidFill>
              </a:rPr>
              <a:t>Is it possible to solve an inverse problem? Can it be useful? </a:t>
            </a:r>
            <a:br>
              <a:rPr lang="en-GB" sz="2200">
                <a:solidFill>
                  <a:schemeClr val="dk1"/>
                </a:solidFill>
              </a:rPr>
            </a:br>
            <a:r>
              <a:rPr b="1" lang="en-GB" sz="2200">
                <a:solidFill>
                  <a:schemeClr val="dk1"/>
                </a:solidFill>
              </a:rPr>
              <a:t>Yes, in computed tomography</a:t>
            </a:r>
            <a:r>
              <a:rPr lang="en-GB" sz="2200">
                <a:solidFill>
                  <a:schemeClr val="dk1"/>
                </a:solidFill>
              </a:rPr>
              <a:t>!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1"/>
                </a:solidFill>
              </a:rPr>
              <a:t>The math behind this problem is the inverse Radon transformation. In some sense, Hough can be considered as an engineering approach to calculate discrete Radon transform.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6"/>
          <p:cNvSpPr txBox="1"/>
          <p:nvPr/>
        </p:nvSpPr>
        <p:spPr>
          <a:xfrm>
            <a:off x="5840750" y="6272350"/>
            <a:ext cx="18447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</a:rPr>
              <a:t>Source: Wikipedia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83" name="Google Shape;283;p46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7"/>
          <p:cNvSpPr txBox="1"/>
          <p:nvPr>
            <p:ph idx="4294967295" type="title"/>
          </p:nvPr>
        </p:nvSpPr>
        <p:spPr>
          <a:xfrm>
            <a:off x="479425" y="207975"/>
            <a:ext cx="87900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800">
                <a:solidFill>
                  <a:schemeClr val="accent1"/>
                </a:solidFill>
              </a:rPr>
              <a:t>Radiotherapy projects: metal artifacts reduction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89" name="Google Shape;289;p47"/>
          <p:cNvSpPr txBox="1"/>
          <p:nvPr/>
        </p:nvSpPr>
        <p:spPr>
          <a:xfrm>
            <a:off x="1777008" y="1753237"/>
            <a:ext cx="1071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Times"/>
              <a:buNone/>
            </a:pPr>
            <a:r>
              <a:rPr b="0" i="0" lang="en-GB" sz="8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 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47"/>
          <p:cNvSpPr txBox="1"/>
          <p:nvPr/>
        </p:nvSpPr>
        <p:spPr>
          <a:xfrm>
            <a:off x="581475" y="1251700"/>
            <a:ext cx="8140800" cy="25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1"/>
                </a:solidFill>
              </a:rPr>
              <a:t>A slide from the first lecture</a:t>
            </a:r>
            <a:endParaRPr sz="22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●"/>
            </a:pPr>
            <a:r>
              <a:rPr b="1" i="1" lang="en-GB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Goals: </a:t>
            </a:r>
            <a:r>
              <a:rPr b="0" i="1" lang="en-GB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 an algorithm to reduce metal artifacts, estimate the impact on dose distribution.</a:t>
            </a:r>
            <a:endParaRPr b="0" i="1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●"/>
            </a:pPr>
            <a:r>
              <a:rPr b="1" i="1" lang="en-GB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Partners: </a:t>
            </a:r>
            <a:r>
              <a:rPr b="0" i="1" lang="en-GB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Radiation therapy department at Burdenko Neurosurgery Institute.</a:t>
            </a:r>
            <a:endParaRPr b="0" i="1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●"/>
            </a:pPr>
            <a:r>
              <a:rPr b="1" i="1" lang="en-GB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Data:</a:t>
            </a:r>
            <a:r>
              <a:rPr b="0" i="1" lang="en-GB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~50 CT with metal artifacts, ~200 “normal” CT.</a:t>
            </a:r>
            <a:endParaRPr b="0" i="1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47"/>
          <p:cNvSpPr txBox="1"/>
          <p:nvPr/>
        </p:nvSpPr>
        <p:spPr>
          <a:xfrm>
            <a:off x="4658607" y="5605459"/>
            <a:ext cx="4063800" cy="103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Verdana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47"/>
          <p:cNvSpPr txBox="1"/>
          <p:nvPr/>
        </p:nvSpPr>
        <p:spPr>
          <a:xfrm>
            <a:off x="2264875" y="6152525"/>
            <a:ext cx="5309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1" lang="en-GB">
                <a:solidFill>
                  <a:srgbClr val="212529"/>
                </a:solidFill>
                <a:highlight>
                  <a:srgbClr val="FFFFFF"/>
                </a:highlight>
              </a:rPr>
              <a:t>Source: </a:t>
            </a:r>
            <a:r>
              <a:rPr b="0" i="1" lang="en-GB" u="none" cap="none" strike="noStrike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Multidomain partial convolutions CNN for metal artifacts reduction on brain CT. Pimkin et al. </a:t>
            </a:r>
            <a:r>
              <a:rPr i="1" lang="en-GB">
                <a:solidFill>
                  <a:srgbClr val="212529"/>
                </a:solidFill>
                <a:highlight>
                  <a:srgbClr val="FFFFFF"/>
                </a:highlight>
              </a:rPr>
              <a:t>IJCNN 2020</a:t>
            </a:r>
            <a:r>
              <a:rPr b="0" i="1" lang="en-GB" u="none" cap="none" strike="noStrike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b="0" i="1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51799"/>
          <a:stretch/>
        </p:blipFill>
        <p:spPr>
          <a:xfrm>
            <a:off x="762000" y="3737987"/>
            <a:ext cx="4776343" cy="22621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4" name="Google Shape;294;p47"/>
          <p:cNvGrpSpPr/>
          <p:nvPr/>
        </p:nvGrpSpPr>
        <p:grpSpPr>
          <a:xfrm>
            <a:off x="5741350" y="3971300"/>
            <a:ext cx="3472499" cy="1724025"/>
            <a:chOff x="5741350" y="3971300"/>
            <a:chExt cx="3472499" cy="1724025"/>
          </a:xfrm>
        </p:grpSpPr>
        <p:pic>
          <p:nvPicPr>
            <p:cNvPr id="295" name="Google Shape;295;p47"/>
            <p:cNvPicPr preferRelativeResize="0"/>
            <p:nvPr/>
          </p:nvPicPr>
          <p:blipFill rotWithShape="1">
            <a:blip r:embed="rId4">
              <a:alphaModFix/>
            </a:blip>
            <a:srcRect b="0" l="0" r="68188" t="0"/>
            <a:stretch/>
          </p:blipFill>
          <p:spPr>
            <a:xfrm>
              <a:off x="5741350" y="3971300"/>
              <a:ext cx="2442200" cy="1724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6" name="Google Shape;296;p47"/>
            <p:cNvPicPr preferRelativeResize="0"/>
            <p:nvPr/>
          </p:nvPicPr>
          <p:blipFill rotWithShape="1">
            <a:blip r:embed="rId4">
              <a:alphaModFix/>
            </a:blip>
            <a:srcRect b="0" l="83292" r="0" t="0"/>
            <a:stretch/>
          </p:blipFill>
          <p:spPr>
            <a:xfrm>
              <a:off x="7931175" y="3971300"/>
              <a:ext cx="1282674" cy="1724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7" name="Google Shape;297;p47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8"/>
          <p:cNvSpPr txBox="1"/>
          <p:nvPr>
            <p:ph idx="4294967295" type="title"/>
          </p:nvPr>
        </p:nvSpPr>
        <p:spPr>
          <a:xfrm>
            <a:off x="479425" y="207975"/>
            <a:ext cx="87900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800">
                <a:solidFill>
                  <a:schemeClr val="accent1"/>
                </a:solidFill>
              </a:rPr>
              <a:t>Radiotherapy projects: metal artifacts reduction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03" name="Google Shape;303;p48"/>
          <p:cNvSpPr txBox="1"/>
          <p:nvPr/>
        </p:nvSpPr>
        <p:spPr>
          <a:xfrm>
            <a:off x="1777008" y="1753237"/>
            <a:ext cx="1071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Times"/>
              <a:buNone/>
            </a:pPr>
            <a:r>
              <a:rPr b="0" i="0" lang="en-GB" sz="8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 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48"/>
          <p:cNvSpPr txBox="1"/>
          <p:nvPr/>
        </p:nvSpPr>
        <p:spPr>
          <a:xfrm>
            <a:off x="581475" y="1251700"/>
            <a:ext cx="81408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1"/>
                </a:solidFill>
              </a:rPr>
              <a:t>Actually we worked in two domains and use Radon &amp; Inverse Radon transformation to switch from one to another.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48"/>
          <p:cNvSpPr txBox="1"/>
          <p:nvPr/>
        </p:nvSpPr>
        <p:spPr>
          <a:xfrm>
            <a:off x="4658607" y="5605459"/>
            <a:ext cx="4063800" cy="103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Verdana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6" name="Google Shape;30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575" y="1975225"/>
            <a:ext cx="8006250" cy="4186274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8"/>
          <p:cNvSpPr txBox="1"/>
          <p:nvPr/>
        </p:nvSpPr>
        <p:spPr>
          <a:xfrm>
            <a:off x="2264875" y="6152525"/>
            <a:ext cx="5309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1" lang="en-GB">
                <a:solidFill>
                  <a:srgbClr val="212529"/>
                </a:solidFill>
                <a:highlight>
                  <a:srgbClr val="FFFFFF"/>
                </a:highlight>
              </a:rPr>
              <a:t>Source: </a:t>
            </a:r>
            <a:r>
              <a:rPr b="0" i="1" lang="en-GB" u="none" cap="none" strike="noStrike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Multidomain partial convolutions CNN for metal artifacts reduction on brain CT. Pimkin et al. </a:t>
            </a:r>
            <a:r>
              <a:rPr i="1" lang="en-GB">
                <a:solidFill>
                  <a:srgbClr val="212529"/>
                </a:solidFill>
                <a:highlight>
                  <a:srgbClr val="FFFFFF"/>
                </a:highlight>
              </a:rPr>
              <a:t>IJCNN 2020</a:t>
            </a:r>
            <a:r>
              <a:rPr b="0" i="1" lang="en-GB" u="none" cap="none" strike="noStrike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b="0" i="1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48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9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Hough transform parametrization</a:t>
            </a:r>
            <a:endParaRPr/>
          </a:p>
        </p:txBody>
      </p:sp>
      <p:sp>
        <p:nvSpPr>
          <p:cNvPr id="315" name="Google Shape;315;p49"/>
          <p:cNvSpPr txBox="1"/>
          <p:nvPr/>
        </p:nvSpPr>
        <p:spPr>
          <a:xfrm>
            <a:off x="479425" y="1180250"/>
            <a:ext cx="81234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Straight lines that pass that point:  </a:t>
            </a:r>
            <a:r>
              <a:rPr b="1" lang="en-GB" sz="2200"/>
              <a:t>y</a:t>
            </a:r>
            <a:r>
              <a:rPr b="1" baseline="-25000" lang="en-GB" sz="2200"/>
              <a:t>i</a:t>
            </a:r>
            <a:r>
              <a:rPr b="1" lang="en-GB" sz="2200"/>
              <a:t> = a * x</a:t>
            </a:r>
            <a:r>
              <a:rPr b="1" baseline="-25000" lang="en-GB" sz="2200"/>
              <a:t>i</a:t>
            </a:r>
            <a:r>
              <a:rPr b="1" lang="en-GB" sz="2200"/>
              <a:t> + b</a:t>
            </a:r>
            <a:endParaRPr b="1"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Equation can be rewritten as follows: </a:t>
            </a:r>
            <a:r>
              <a:rPr b="1" lang="en-GB" sz="2200"/>
              <a:t>b = - a * x</a:t>
            </a:r>
            <a:r>
              <a:rPr b="1" baseline="-25000" lang="en-GB" sz="2200"/>
              <a:t>i</a:t>
            </a:r>
            <a:r>
              <a:rPr b="1" lang="en-GB" sz="2200"/>
              <a:t> + y</a:t>
            </a:r>
            <a:r>
              <a:rPr b="1" baseline="-25000" lang="en-GB" sz="2200"/>
              <a:t>i</a:t>
            </a:r>
            <a:endParaRPr baseline="-25000"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An alternative parametrization for a linear Hough transform:</a:t>
            </a:r>
            <a:br>
              <a:rPr lang="en-GB" sz="2200"/>
            </a:br>
            <a:br>
              <a:rPr lang="en-GB" sz="2200"/>
            </a:b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A c</a:t>
            </a:r>
            <a:r>
              <a:rPr lang="en-GB" sz="2200"/>
              <a:t>ircular Hough transform:</a:t>
            </a:r>
            <a:br>
              <a:rPr lang="en-GB" sz="2200"/>
            </a:br>
            <a:br>
              <a:rPr lang="en-GB" sz="2200"/>
            </a:b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GB" sz="2200">
                <a:solidFill>
                  <a:schemeClr val="dk1"/>
                </a:solidFill>
              </a:rPr>
              <a:t>It’s also possible to look for ellipses using </a:t>
            </a:r>
            <a:r>
              <a:rPr lang="en-GB" sz="2200" u="sng">
                <a:solidFill>
                  <a:schemeClr val="hlink"/>
                </a:solidFill>
                <a:hlinkClick r:id="rId3"/>
              </a:rPr>
              <a:t>skimage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	</a:t>
            </a:r>
            <a:endParaRPr sz="22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316" name="Google Shape;31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9225" y="2916950"/>
            <a:ext cx="28479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59225" y="3999125"/>
            <a:ext cx="318135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9"/>
          <p:cNvPicPr preferRelativeResize="0"/>
          <p:nvPr/>
        </p:nvPicPr>
        <p:blipFill rotWithShape="1">
          <a:blip r:embed="rId6">
            <a:alphaModFix/>
          </a:blip>
          <a:srcRect b="17435" l="11804" r="8330" t="20138"/>
          <a:stretch/>
        </p:blipFill>
        <p:spPr>
          <a:xfrm>
            <a:off x="2473475" y="5119403"/>
            <a:ext cx="4443596" cy="173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49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0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Hough transform parametrization</a:t>
            </a:r>
            <a:endParaRPr/>
          </a:p>
        </p:txBody>
      </p:sp>
      <p:sp>
        <p:nvSpPr>
          <p:cNvPr id="326" name="Google Shape;326;p50"/>
          <p:cNvSpPr txBox="1"/>
          <p:nvPr/>
        </p:nvSpPr>
        <p:spPr>
          <a:xfrm>
            <a:off x="479425" y="1180250"/>
            <a:ext cx="81234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A circular Hough transform:</a:t>
            </a:r>
            <a:endParaRPr sz="2200"/>
          </a:p>
        </p:txBody>
      </p:sp>
      <p:sp>
        <p:nvSpPr>
          <p:cNvPr id="327" name="Google Shape;327;p50"/>
          <p:cNvSpPr txBox="1"/>
          <p:nvPr/>
        </p:nvSpPr>
        <p:spPr>
          <a:xfrm>
            <a:off x="752850" y="6222050"/>
            <a:ext cx="80673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328" name="Google Shape;328;p50"/>
          <p:cNvPicPr preferRelativeResize="0"/>
          <p:nvPr/>
        </p:nvPicPr>
        <p:blipFill rotWithShape="1">
          <a:blip r:embed="rId3">
            <a:alphaModFix/>
          </a:blip>
          <a:srcRect b="0" l="0" r="0" t="33190"/>
          <a:stretch/>
        </p:blipFill>
        <p:spPr>
          <a:xfrm>
            <a:off x="2097646" y="2009425"/>
            <a:ext cx="4744530" cy="4073212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50"/>
          <p:cNvSpPr txBox="1"/>
          <p:nvPr/>
        </p:nvSpPr>
        <p:spPr>
          <a:xfrm rot="-5400000">
            <a:off x="6584275" y="3630375"/>
            <a:ext cx="336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Source: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https://learnopencv.com/hough-transform-with-opencv-c-python/</a:t>
            </a:r>
            <a:r>
              <a:rPr lang="en-GB"/>
              <a:t> </a:t>
            </a:r>
            <a:endParaRPr/>
          </a:p>
        </p:txBody>
      </p:sp>
      <p:sp>
        <p:nvSpPr>
          <p:cNvPr id="330" name="Google Shape;330;p50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1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GB"/>
              <a:t>Output of Hough transform</a:t>
            </a:r>
            <a:endParaRPr/>
          </a:p>
        </p:txBody>
      </p:sp>
      <p:pic>
        <p:nvPicPr>
          <p:cNvPr id="336" name="Google Shape;336;p51"/>
          <p:cNvPicPr preferRelativeResize="0"/>
          <p:nvPr/>
        </p:nvPicPr>
        <p:blipFill rotWithShape="1">
          <a:blip r:embed="rId3">
            <a:alphaModFix/>
          </a:blip>
          <a:srcRect b="7270" l="8025" r="12356" t="0"/>
          <a:stretch/>
        </p:blipFill>
        <p:spPr>
          <a:xfrm>
            <a:off x="3884700" y="2901125"/>
            <a:ext cx="5174350" cy="341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51"/>
          <p:cNvPicPr preferRelativeResize="0"/>
          <p:nvPr/>
        </p:nvPicPr>
        <p:blipFill rotWithShape="1">
          <a:blip r:embed="rId4">
            <a:alphaModFix/>
          </a:blip>
          <a:srcRect b="1623" l="3166" r="0" t="0"/>
          <a:stretch/>
        </p:blipFill>
        <p:spPr>
          <a:xfrm>
            <a:off x="381000" y="1228225"/>
            <a:ext cx="3405275" cy="1949575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51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2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GB"/>
              <a:t>Output of Hough transform</a:t>
            </a:r>
            <a:endParaRPr/>
          </a:p>
        </p:txBody>
      </p:sp>
      <p:pic>
        <p:nvPicPr>
          <p:cNvPr id="344" name="Google Shape;344;p52"/>
          <p:cNvPicPr preferRelativeResize="0"/>
          <p:nvPr/>
        </p:nvPicPr>
        <p:blipFill rotWithShape="1">
          <a:blip r:embed="rId3">
            <a:alphaModFix/>
          </a:blip>
          <a:srcRect b="7270" l="8025" r="12356" t="0"/>
          <a:stretch/>
        </p:blipFill>
        <p:spPr>
          <a:xfrm>
            <a:off x="3884700" y="2901125"/>
            <a:ext cx="5174350" cy="341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52"/>
          <p:cNvPicPr preferRelativeResize="0"/>
          <p:nvPr/>
        </p:nvPicPr>
        <p:blipFill rotWithShape="1">
          <a:blip r:embed="rId4">
            <a:alphaModFix/>
          </a:blip>
          <a:srcRect b="1623" l="3166" r="0" t="0"/>
          <a:stretch/>
        </p:blipFill>
        <p:spPr>
          <a:xfrm>
            <a:off x="381000" y="1228225"/>
            <a:ext cx="3405275" cy="194957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52"/>
          <p:cNvSpPr txBox="1"/>
          <p:nvPr/>
        </p:nvSpPr>
        <p:spPr>
          <a:xfrm>
            <a:off x="601850" y="3558350"/>
            <a:ext cx="2676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Please name a group of “similar” lines</a:t>
            </a:r>
            <a:endParaRPr sz="2200"/>
          </a:p>
        </p:txBody>
      </p:sp>
      <p:sp>
        <p:nvSpPr>
          <p:cNvPr id="347" name="Google Shape;347;p52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5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</a:t>
            </a:r>
            <a:r>
              <a:rPr lang="en-GB"/>
              <a:t>can we extract from detected edges?</a:t>
            </a:r>
            <a:endParaRPr/>
          </a:p>
        </p:txBody>
      </p:sp>
      <p:sp>
        <p:nvSpPr>
          <p:cNvPr id="174" name="Google Shape;174;p35"/>
          <p:cNvSpPr txBox="1"/>
          <p:nvPr/>
        </p:nvSpPr>
        <p:spPr>
          <a:xfrm>
            <a:off x="782725" y="1043525"/>
            <a:ext cx="71580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175" name="Google Shape;175;p35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76" name="Google Shape;176;p35"/>
          <p:cNvPicPr preferRelativeResize="0"/>
          <p:nvPr/>
        </p:nvPicPr>
        <p:blipFill rotWithShape="1">
          <a:blip r:embed="rId3">
            <a:alphaModFix/>
          </a:blip>
          <a:srcRect b="1623" l="3166" r="0" t="0"/>
          <a:stretch/>
        </p:blipFill>
        <p:spPr>
          <a:xfrm>
            <a:off x="570175" y="1525075"/>
            <a:ext cx="8116050" cy="464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3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GB"/>
              <a:t>Output of Hough transform</a:t>
            </a:r>
            <a:endParaRPr/>
          </a:p>
        </p:txBody>
      </p:sp>
      <p:pic>
        <p:nvPicPr>
          <p:cNvPr id="353" name="Google Shape;353;p53"/>
          <p:cNvPicPr preferRelativeResize="0"/>
          <p:nvPr/>
        </p:nvPicPr>
        <p:blipFill rotWithShape="1">
          <a:blip r:embed="rId3">
            <a:alphaModFix/>
          </a:blip>
          <a:srcRect b="1623" l="3166" r="0" t="0"/>
          <a:stretch/>
        </p:blipFill>
        <p:spPr>
          <a:xfrm>
            <a:off x="381000" y="1228225"/>
            <a:ext cx="3405275" cy="1949575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53"/>
          <p:cNvSpPr txBox="1"/>
          <p:nvPr/>
        </p:nvSpPr>
        <p:spPr>
          <a:xfrm>
            <a:off x="601850" y="3558350"/>
            <a:ext cx="26766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Please name a group of “similar” lines.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Green lines are parallel… Or not?</a:t>
            </a:r>
            <a:endParaRPr sz="2200"/>
          </a:p>
        </p:txBody>
      </p:sp>
      <p:pic>
        <p:nvPicPr>
          <p:cNvPr id="355" name="Google Shape;355;p53"/>
          <p:cNvPicPr preferRelativeResize="0"/>
          <p:nvPr/>
        </p:nvPicPr>
        <p:blipFill rotWithShape="1">
          <a:blip r:embed="rId4">
            <a:alphaModFix/>
          </a:blip>
          <a:srcRect b="7839" l="8895" r="9116" t="3782"/>
          <a:stretch/>
        </p:blipFill>
        <p:spPr>
          <a:xfrm>
            <a:off x="3786275" y="3177800"/>
            <a:ext cx="5163900" cy="315225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4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Linear transforms</a:t>
            </a:r>
            <a:endParaRPr/>
          </a:p>
        </p:txBody>
      </p:sp>
      <p:pic>
        <p:nvPicPr>
          <p:cNvPr id="363" name="Google Shape;36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1146370"/>
            <a:ext cx="8660475" cy="439755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54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65" name="Google Shape;365;p54"/>
          <p:cNvSpPr txBox="1"/>
          <p:nvPr/>
        </p:nvSpPr>
        <p:spPr>
          <a:xfrm>
            <a:off x="754250" y="5387150"/>
            <a:ext cx="6433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How can we make yellow / purple lines </a:t>
            </a:r>
            <a:r>
              <a:rPr lang="en-GB" sz="2200"/>
              <a:t>parallel? Can we do it using a linear transform? </a:t>
            </a:r>
            <a:endParaRPr sz="2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5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transforms</a:t>
            </a:r>
            <a:endParaRPr/>
          </a:p>
        </p:txBody>
      </p:sp>
      <p:sp>
        <p:nvSpPr>
          <p:cNvPr id="372" name="Google Shape;372;p55"/>
          <p:cNvSpPr txBox="1"/>
          <p:nvPr/>
        </p:nvSpPr>
        <p:spPr>
          <a:xfrm>
            <a:off x="741400" y="5678500"/>
            <a:ext cx="5729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u="sng">
                <a:solidFill>
                  <a:schemeClr val="hlink"/>
                </a:solidFill>
                <a:hlinkClick r:id="rId3"/>
              </a:rPr>
              <a:t>Source</a:t>
            </a:r>
            <a:endParaRPr sz="2200"/>
          </a:p>
        </p:txBody>
      </p:sp>
      <p:pic>
        <p:nvPicPr>
          <p:cNvPr id="373" name="Google Shape;373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525" y="1153850"/>
            <a:ext cx="8333501" cy="464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55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6"/>
          <p:cNvSpPr txBox="1"/>
          <p:nvPr>
            <p:ph idx="1" type="body"/>
          </p:nvPr>
        </p:nvSpPr>
        <p:spPr>
          <a:xfrm>
            <a:off x="457200" y="1295400"/>
            <a:ext cx="2963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200"/>
              <a:t>Epipolar geometry</a:t>
            </a:r>
            <a:r>
              <a:rPr lang="en-GB" sz="2200"/>
              <a:t> - a</a:t>
            </a:r>
            <a:r>
              <a:rPr lang="en-GB" sz="2200"/>
              <a:t>n interesting CV topic which is out of scope for our course. It’s</a:t>
            </a:r>
            <a:r>
              <a:rPr lang="en-GB" sz="2200"/>
              <a:t> about stereo vision and math behind.</a:t>
            </a:r>
            <a:endParaRPr sz="2200"/>
          </a:p>
        </p:txBody>
      </p:sp>
      <p:sp>
        <p:nvSpPr>
          <p:cNvPr id="381" name="Google Shape;381;p56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Epipolar geometry</a:t>
            </a:r>
            <a:endParaRPr/>
          </a:p>
        </p:txBody>
      </p:sp>
      <p:pic>
        <p:nvPicPr>
          <p:cNvPr id="382" name="Google Shape;38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1803" y="3504175"/>
            <a:ext cx="5945621" cy="297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6850" y="1104675"/>
            <a:ext cx="3810374" cy="2539251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56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7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RANSAC algorithm</a:t>
            </a:r>
            <a:endParaRPr/>
          </a:p>
        </p:txBody>
      </p:sp>
      <p:sp>
        <p:nvSpPr>
          <p:cNvPr id="391" name="Google Shape;391;p57"/>
          <p:cNvSpPr txBox="1"/>
          <p:nvPr/>
        </p:nvSpPr>
        <p:spPr>
          <a:xfrm>
            <a:off x="623450" y="1314300"/>
            <a:ext cx="7751100" cy="48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/>
              <a:t>RANdom SAmple Consensus</a:t>
            </a:r>
            <a:endParaRPr b="1"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RANSAC loop: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GB" sz="2200"/>
              <a:t>Randomly select a seed group of points on which to base transformation estimate (e.g., a group of matches) 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GB" sz="2200"/>
              <a:t>Compute </a:t>
            </a:r>
            <a:r>
              <a:rPr lang="en-GB" sz="2200"/>
              <a:t>transformation</a:t>
            </a:r>
            <a:r>
              <a:rPr lang="en-GB" sz="2200"/>
              <a:t> from seed group 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GB" sz="2200"/>
              <a:t>Find inliers to this transformation 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GB" sz="2200"/>
              <a:t>If the number of inliers is sufficiently large, re-compute least-squares estimate of transformation on all of the inliers </a:t>
            </a:r>
            <a:endParaRPr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Keep the transformation with the largest number of inliers</a:t>
            </a:r>
            <a:endParaRPr sz="2200"/>
          </a:p>
        </p:txBody>
      </p:sp>
      <p:sp>
        <p:nvSpPr>
          <p:cNvPr id="392" name="Google Shape;392;p57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8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RANSAC </a:t>
            </a:r>
            <a:r>
              <a:rPr lang="en-GB"/>
              <a:t>algorithm</a:t>
            </a:r>
            <a:endParaRPr/>
          </a:p>
        </p:txBody>
      </p:sp>
      <p:sp>
        <p:nvSpPr>
          <p:cNvPr id="399" name="Google Shape;399;p58"/>
          <p:cNvSpPr txBox="1"/>
          <p:nvPr/>
        </p:nvSpPr>
        <p:spPr>
          <a:xfrm>
            <a:off x="606500" y="1128025"/>
            <a:ext cx="7751100" cy="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400" name="Google Shape;40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800" y="1112100"/>
            <a:ext cx="5748874" cy="4996576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58"/>
          <p:cNvSpPr txBox="1"/>
          <p:nvPr/>
        </p:nvSpPr>
        <p:spPr>
          <a:xfrm>
            <a:off x="3509825" y="6230100"/>
            <a:ext cx="63345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Source: F. Moreno</a:t>
            </a:r>
            <a:endParaRPr sz="1600"/>
          </a:p>
        </p:txBody>
      </p:sp>
      <p:sp>
        <p:nvSpPr>
          <p:cNvPr id="402" name="Google Shape;402;p58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9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RANSAC algorithm</a:t>
            </a:r>
            <a:endParaRPr/>
          </a:p>
        </p:txBody>
      </p:sp>
      <p:sp>
        <p:nvSpPr>
          <p:cNvPr id="409" name="Google Shape;409;p59"/>
          <p:cNvSpPr txBox="1"/>
          <p:nvPr/>
        </p:nvSpPr>
        <p:spPr>
          <a:xfrm>
            <a:off x="606500" y="1128025"/>
            <a:ext cx="7751100" cy="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410" name="Google Shape;410;p59"/>
          <p:cNvSpPr txBox="1"/>
          <p:nvPr/>
        </p:nvSpPr>
        <p:spPr>
          <a:xfrm>
            <a:off x="591200" y="5767550"/>
            <a:ext cx="63345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Source: </a:t>
            </a:r>
            <a:r>
              <a:rPr lang="en-GB" sz="1600" u="sng">
                <a:solidFill>
                  <a:schemeClr val="hlink"/>
                </a:solidFill>
                <a:hlinkClick r:id="rId3"/>
              </a:rPr>
              <a:t>this github gist</a:t>
            </a:r>
            <a:endParaRPr sz="1600"/>
          </a:p>
        </p:txBody>
      </p:sp>
      <p:pic>
        <p:nvPicPr>
          <p:cNvPr id="411" name="Google Shape;411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325" y="1435575"/>
            <a:ext cx="8446225" cy="3885275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9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0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Projective transform + Hough</a:t>
            </a:r>
            <a:endParaRPr/>
          </a:p>
        </p:txBody>
      </p:sp>
      <p:sp>
        <p:nvSpPr>
          <p:cNvPr id="419" name="Google Shape;419;p60"/>
          <p:cNvSpPr txBox="1"/>
          <p:nvPr/>
        </p:nvSpPr>
        <p:spPr>
          <a:xfrm>
            <a:off x="775100" y="4633775"/>
            <a:ext cx="7279200" cy="16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Exercise: </a:t>
            </a:r>
            <a:r>
              <a:rPr lang="en-GB" sz="2200"/>
              <a:t>transforming</a:t>
            </a:r>
            <a:r>
              <a:rPr lang="en-GB" sz="2200"/>
              <a:t> Skoltech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GB" sz="2200"/>
              <a:t>Find edges &amp; lines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GB" sz="2200"/>
              <a:t>Plot lines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GB" sz="2200"/>
              <a:t>Select points to fit ProjectiveTransform via </a:t>
            </a:r>
            <a:r>
              <a:rPr b="1" lang="en-GB" sz="2200"/>
              <a:t>RANSAC</a:t>
            </a:r>
            <a:endParaRPr b="1" sz="2200"/>
          </a:p>
        </p:txBody>
      </p:sp>
      <p:pic>
        <p:nvPicPr>
          <p:cNvPr id="420" name="Google Shape;42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413" y="1390488"/>
            <a:ext cx="7621186" cy="3338312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60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6"/>
          <p:cNvSpPr txBox="1"/>
          <p:nvPr/>
        </p:nvSpPr>
        <p:spPr>
          <a:xfrm>
            <a:off x="714500" y="1020175"/>
            <a:ext cx="71580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Predefined templates  (the lamp counter)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Some figures like squares / circles (today’s seminar!)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183" name="Google Shape;183;p36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84" name="Google Shape;184;p36"/>
          <p:cNvPicPr preferRelativeResize="0"/>
          <p:nvPr/>
        </p:nvPicPr>
        <p:blipFill rotWithShape="1">
          <a:blip r:embed="rId3">
            <a:alphaModFix/>
          </a:blip>
          <a:srcRect b="1623" l="3166" r="0" t="0"/>
          <a:stretch/>
        </p:blipFill>
        <p:spPr>
          <a:xfrm>
            <a:off x="903800" y="2439125"/>
            <a:ext cx="7052800" cy="403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6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can we extract from detected edges?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7"/>
          <p:cNvSpPr txBox="1"/>
          <p:nvPr/>
        </p:nvSpPr>
        <p:spPr>
          <a:xfrm>
            <a:off x="714500" y="1020175"/>
            <a:ext cx="71580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Predefined templates  (the lamp counter)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Some figures like squares / circles (today’s seminar!)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>
                <a:solidFill>
                  <a:schemeClr val="dk1"/>
                </a:solidFill>
              </a:rPr>
              <a:t>Lines! </a:t>
            </a:r>
            <a:r>
              <a:rPr b="1" lang="en-GB" sz="2100">
                <a:solidFill>
                  <a:schemeClr val="dk1"/>
                </a:solidFill>
              </a:rPr>
              <a:t>How to get parametric equation of a line from edges?</a:t>
            </a:r>
            <a:endParaRPr b="1"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192" name="Google Shape;192;p37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93" name="Google Shape;193;p37"/>
          <p:cNvPicPr preferRelativeResize="0"/>
          <p:nvPr/>
        </p:nvPicPr>
        <p:blipFill rotWithShape="1">
          <a:blip r:embed="rId3">
            <a:alphaModFix/>
          </a:blip>
          <a:srcRect b="1623" l="3166" r="0" t="0"/>
          <a:stretch/>
        </p:blipFill>
        <p:spPr>
          <a:xfrm>
            <a:off x="903800" y="2439125"/>
            <a:ext cx="7052800" cy="403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7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can we extract from detected edges?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8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Hough transform</a:t>
            </a:r>
            <a:endParaRPr/>
          </a:p>
        </p:txBody>
      </p:sp>
      <p:sp>
        <p:nvSpPr>
          <p:cNvPr id="201" name="Google Shape;201;p38"/>
          <p:cNvSpPr txBox="1"/>
          <p:nvPr/>
        </p:nvSpPr>
        <p:spPr>
          <a:xfrm>
            <a:off x="479425" y="951650"/>
            <a:ext cx="4152600" cy="51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Using </a:t>
            </a:r>
            <a:r>
              <a:rPr lang="en-GB" sz="2000"/>
              <a:t>Hough</a:t>
            </a:r>
            <a:r>
              <a:rPr lang="en-GB" sz="2000"/>
              <a:t> </a:t>
            </a:r>
            <a:r>
              <a:rPr lang="en-GB" sz="2000"/>
              <a:t>transform!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Core idea: try to fit all possible lines and find ones with </a:t>
            </a:r>
            <a:r>
              <a:rPr b="1" i="1" lang="en-GB" sz="2000"/>
              <a:t>good fit</a:t>
            </a:r>
            <a:endParaRPr b="1" i="1" sz="20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Detected </a:t>
            </a:r>
            <a:r>
              <a:rPr lang="en-GB" sz="2000"/>
              <a:t>lines</a:t>
            </a:r>
            <a:r>
              <a:rPr lang="en-GB" sz="2000"/>
              <a:t> gives us </a:t>
            </a:r>
            <a:r>
              <a:rPr lang="en-GB" sz="2000"/>
              <a:t>rotation angle, view point reconstruction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Robust detection under noise 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Can detect other structures (not only lines - e.g., circles) if their </a:t>
            </a:r>
            <a:r>
              <a:rPr b="1" lang="en-GB" sz="2000"/>
              <a:t>parametric equation</a:t>
            </a:r>
            <a:r>
              <a:rPr lang="en-GB" sz="2000"/>
              <a:t> is known </a:t>
            </a:r>
            <a:endParaRPr sz="2000"/>
          </a:p>
        </p:txBody>
      </p:sp>
      <p:sp>
        <p:nvSpPr>
          <p:cNvPr id="202" name="Google Shape;202;p38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03" name="Google Shape;203;p38"/>
          <p:cNvSpPr txBox="1"/>
          <p:nvPr/>
        </p:nvSpPr>
        <p:spPr>
          <a:xfrm>
            <a:off x="5253975" y="6026700"/>
            <a:ext cx="336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https://learnopencv.com/hough-transform-with-opencv-c-python/</a:t>
            </a:r>
            <a:r>
              <a:rPr lang="en-GB"/>
              <a:t> </a:t>
            </a:r>
            <a:endParaRPr/>
          </a:p>
        </p:txBody>
      </p:sp>
      <p:pic>
        <p:nvPicPr>
          <p:cNvPr id="204" name="Google Shape;204;p38"/>
          <p:cNvPicPr preferRelativeResize="0"/>
          <p:nvPr/>
        </p:nvPicPr>
        <p:blipFill rotWithShape="1">
          <a:blip r:embed="rId4">
            <a:alphaModFix/>
          </a:blip>
          <a:srcRect b="0" l="0" r="0" t="33132"/>
          <a:stretch/>
        </p:blipFill>
        <p:spPr>
          <a:xfrm>
            <a:off x="4749898" y="1241075"/>
            <a:ext cx="4394102" cy="450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Hough transform</a:t>
            </a:r>
            <a:endParaRPr/>
          </a:p>
        </p:txBody>
      </p:sp>
      <p:sp>
        <p:nvSpPr>
          <p:cNvPr id="211" name="Google Shape;211;p39"/>
          <p:cNvSpPr txBox="1"/>
          <p:nvPr/>
        </p:nvSpPr>
        <p:spPr>
          <a:xfrm>
            <a:off x="479425" y="1180250"/>
            <a:ext cx="81234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Consider a point of known coordinates </a:t>
            </a:r>
            <a:r>
              <a:rPr b="1" lang="en-GB" sz="2000"/>
              <a:t>(x</a:t>
            </a:r>
            <a:r>
              <a:rPr b="1" baseline="-25000" lang="en-GB" sz="2000"/>
              <a:t>i</a:t>
            </a:r>
            <a:r>
              <a:rPr b="1" lang="en-GB" sz="2000"/>
              <a:t>; y</a:t>
            </a:r>
            <a:r>
              <a:rPr b="1" baseline="-25000" lang="en-GB" sz="2000"/>
              <a:t>i</a:t>
            </a:r>
            <a:r>
              <a:rPr b="1" lang="en-GB" sz="2000"/>
              <a:t>)</a:t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Straight lines that pass that point:  </a:t>
            </a:r>
            <a:r>
              <a:rPr b="1" lang="en-GB" sz="2000"/>
              <a:t>y</a:t>
            </a:r>
            <a:r>
              <a:rPr b="1" baseline="-25000" lang="en-GB" sz="2000"/>
              <a:t>i</a:t>
            </a:r>
            <a:r>
              <a:rPr b="1" lang="en-GB" sz="2000"/>
              <a:t> = a * x</a:t>
            </a:r>
            <a:r>
              <a:rPr b="1" baseline="-25000" lang="en-GB" sz="2000"/>
              <a:t>i</a:t>
            </a:r>
            <a:r>
              <a:rPr b="1" lang="en-GB" sz="2000"/>
              <a:t> + b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Equation can be rewritten as follows: </a:t>
            </a:r>
            <a:r>
              <a:rPr b="1" lang="en-GB" sz="2000"/>
              <a:t>b = - a * x</a:t>
            </a:r>
            <a:r>
              <a:rPr b="1" baseline="-25000" lang="en-GB" sz="2000"/>
              <a:t>i</a:t>
            </a:r>
            <a:r>
              <a:rPr b="1" lang="en-GB" sz="2000"/>
              <a:t> + y</a:t>
            </a:r>
            <a:r>
              <a:rPr b="1" baseline="-25000" lang="en-GB" sz="2000"/>
              <a:t>i</a:t>
            </a:r>
            <a:endParaRPr baseline="-2500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Point </a:t>
            </a:r>
            <a:r>
              <a:rPr b="1" lang="en-GB" sz="2000">
                <a:solidFill>
                  <a:schemeClr val="dk1"/>
                </a:solidFill>
              </a:rPr>
              <a:t>(x</a:t>
            </a:r>
            <a:r>
              <a:rPr b="1" baseline="-25000" lang="en-GB" sz="2000">
                <a:solidFill>
                  <a:schemeClr val="dk1"/>
                </a:solidFill>
              </a:rPr>
              <a:t>i</a:t>
            </a:r>
            <a:r>
              <a:rPr b="1" lang="en-GB" sz="2000">
                <a:solidFill>
                  <a:schemeClr val="dk1"/>
                </a:solidFill>
              </a:rPr>
              <a:t>; y</a:t>
            </a:r>
            <a:r>
              <a:rPr b="1" baseline="-25000" lang="en-GB" sz="2000">
                <a:solidFill>
                  <a:schemeClr val="dk1"/>
                </a:solidFill>
              </a:rPr>
              <a:t>i</a:t>
            </a:r>
            <a:r>
              <a:rPr b="1" lang="en-GB" sz="2000">
                <a:solidFill>
                  <a:schemeClr val="dk1"/>
                </a:solidFill>
              </a:rPr>
              <a:t>)</a:t>
            </a:r>
            <a:r>
              <a:rPr lang="en-GB" sz="2000">
                <a:solidFill>
                  <a:schemeClr val="dk1"/>
                </a:solidFill>
              </a:rPr>
              <a:t> gives us line in </a:t>
            </a:r>
            <a:r>
              <a:rPr b="1" lang="en-GB" sz="2000">
                <a:solidFill>
                  <a:schemeClr val="dk1"/>
                </a:solidFill>
              </a:rPr>
              <a:t>(a, b)-space</a:t>
            </a:r>
            <a:endParaRPr sz="2000"/>
          </a:p>
        </p:txBody>
      </p:sp>
      <p:sp>
        <p:nvSpPr>
          <p:cNvPr id="212" name="Google Shape;212;p39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213" name="Google Shape;21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993150"/>
            <a:ext cx="6985177" cy="30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9"/>
          <p:cNvSpPr txBox="1"/>
          <p:nvPr/>
        </p:nvSpPr>
        <p:spPr>
          <a:xfrm>
            <a:off x="3880400" y="5923550"/>
            <a:ext cx="363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Source: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</a:t>
            </a:r>
            <a:r>
              <a:rPr lang="en-GB" u="sng">
                <a:solidFill>
                  <a:schemeClr val="hlink"/>
                </a:solidFill>
                <a:hlinkClick r:id="rId5"/>
              </a:rPr>
              <a:t>ttps://towardsdatascience.com/lines-detection-with-hough-transform-84020b3b1549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0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Hough transform parametrization</a:t>
            </a:r>
            <a:endParaRPr/>
          </a:p>
        </p:txBody>
      </p:sp>
      <p:sp>
        <p:nvSpPr>
          <p:cNvPr id="221" name="Google Shape;221;p40"/>
          <p:cNvSpPr txBox="1"/>
          <p:nvPr/>
        </p:nvSpPr>
        <p:spPr>
          <a:xfrm>
            <a:off x="554750" y="1180075"/>
            <a:ext cx="8453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GB" sz="2200">
                <a:solidFill>
                  <a:schemeClr val="dk1"/>
                </a:solidFill>
              </a:rPr>
              <a:t>An alternative parametrization for a linear Hough transform:</a:t>
            </a:r>
            <a:br>
              <a:rPr lang="en-GB" sz="2200">
                <a:solidFill>
                  <a:schemeClr val="dk1"/>
                </a:solidFill>
              </a:rPr>
            </a:br>
            <a:r>
              <a:rPr i="1" lang="en-GB" sz="2200">
                <a:solidFill>
                  <a:schemeClr val="dk1"/>
                </a:solidFill>
              </a:rPr>
              <a:t>x</a:t>
            </a:r>
            <a:r>
              <a:rPr i="1" lang="en-GB" sz="2200">
                <a:solidFill>
                  <a:schemeClr val="dk1"/>
                </a:solidFill>
              </a:rPr>
              <a:t> cos(θ) + y sin(θ) = r</a:t>
            </a:r>
            <a:endParaRPr/>
          </a:p>
        </p:txBody>
      </p:sp>
      <p:sp>
        <p:nvSpPr>
          <p:cNvPr id="222" name="Google Shape;222;p40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</a:t>
            </a:r>
            <a:r>
              <a:rPr lang="en-GB"/>
              <a:t>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3" name="Google Shape;223;p40"/>
          <p:cNvSpPr txBox="1"/>
          <p:nvPr/>
        </p:nvSpPr>
        <p:spPr>
          <a:xfrm>
            <a:off x="5840750" y="6272350"/>
            <a:ext cx="18447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</a:rPr>
              <a:t>Source: Wikipedia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224" name="Google Shape;22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38975"/>
            <a:ext cx="8839202" cy="3796648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40"/>
          <p:cNvSpPr txBox="1"/>
          <p:nvPr/>
        </p:nvSpPr>
        <p:spPr>
          <a:xfrm>
            <a:off x="3880400" y="5923550"/>
            <a:ext cx="363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Source: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https://towardsdatascience.com/lines-detection-with-hough-transform-84020b3b1549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1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Hough transform parametrization</a:t>
            </a:r>
            <a:endParaRPr/>
          </a:p>
        </p:txBody>
      </p:sp>
      <p:sp>
        <p:nvSpPr>
          <p:cNvPr id="232" name="Google Shape;232;p41"/>
          <p:cNvSpPr txBox="1"/>
          <p:nvPr/>
        </p:nvSpPr>
        <p:spPr>
          <a:xfrm>
            <a:off x="554750" y="1180075"/>
            <a:ext cx="8453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GB" sz="2200">
                <a:solidFill>
                  <a:schemeClr val="dk1"/>
                </a:solidFill>
              </a:rPr>
              <a:t>An alternative parametrization for a linear Hough transform:</a:t>
            </a:r>
            <a:br>
              <a:rPr lang="en-GB" sz="2200">
                <a:solidFill>
                  <a:schemeClr val="dk1"/>
                </a:solidFill>
              </a:rPr>
            </a:br>
            <a:r>
              <a:rPr i="1" lang="en-GB" sz="2200">
                <a:solidFill>
                  <a:schemeClr val="dk1"/>
                </a:solidFill>
              </a:rPr>
              <a:t>x cos(θ) + y sin(θ) = r</a:t>
            </a:r>
            <a:endParaRPr/>
          </a:p>
        </p:txBody>
      </p:sp>
      <p:sp>
        <p:nvSpPr>
          <p:cNvPr id="233" name="Google Shape;233;p41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34" name="Google Shape;23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825" y="2090400"/>
            <a:ext cx="8548324" cy="3996327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1"/>
          <p:cNvSpPr txBox="1"/>
          <p:nvPr/>
        </p:nvSpPr>
        <p:spPr>
          <a:xfrm>
            <a:off x="5840750" y="6272350"/>
            <a:ext cx="18447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</a:rPr>
              <a:t>Source: Wikipedia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14825" y="969775"/>
            <a:ext cx="3756325" cy="57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2"/>
          <p:cNvSpPr txBox="1"/>
          <p:nvPr>
            <p:ph idx="4294967295" type="body"/>
          </p:nvPr>
        </p:nvSpPr>
        <p:spPr>
          <a:xfrm>
            <a:off x="457200" y="1277476"/>
            <a:ext cx="4437900" cy="48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Note that lines in (x y) space are not lines in</a:t>
            </a:r>
            <a:br>
              <a:rPr lang="en-GB"/>
            </a:br>
            <a:r>
              <a:rPr lang="en-GB"/>
              <a:t>(ρ θ) space, unlike (a b) space.</a:t>
            </a:r>
            <a:endParaRPr/>
          </a:p>
          <a:p>
            <a:pPr indent="-104775" lvl="0" marL="257175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257175" lvl="0" marL="257175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A vertical line will have θ=0 and ρ equal to the intercept with the x-axis.</a:t>
            </a:r>
            <a:endParaRPr/>
          </a:p>
          <a:p>
            <a:pPr indent="-104775" lvl="0" marL="257175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257175" lvl="0" marL="257175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A horizontal line will have θ=90 and ρ equal to the intercept with the y-axis.</a:t>
            </a:r>
            <a:endParaRPr/>
          </a:p>
        </p:txBody>
      </p:sp>
      <p:sp>
        <p:nvSpPr>
          <p:cNvPr id="242" name="Google Shape;242;p42"/>
          <p:cNvSpPr txBox="1"/>
          <p:nvPr/>
        </p:nvSpPr>
        <p:spPr>
          <a:xfrm>
            <a:off x="752850" y="6222050"/>
            <a:ext cx="80673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</a:rPr>
              <a:t>Source: J. Niebles 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43" name="Google Shape;243;p42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Hough transform</a:t>
            </a:r>
            <a:endParaRPr/>
          </a:p>
        </p:txBody>
      </p:sp>
      <p:sp>
        <p:nvSpPr>
          <p:cNvPr id="244" name="Google Shape;244;p42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-GB"/>
              <a:t>Intro2CV: page 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esentation Template_11.29.12">
  <a:themeElements>
    <a:clrScheme name="Sktech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8E9B23"/>
      </a:accent1>
      <a:accent2>
        <a:srgbClr val="4C5412"/>
      </a:accent2>
      <a:accent3>
        <a:srgbClr val="899623"/>
      </a:accent3>
      <a:accent4>
        <a:srgbClr val="CDDA63"/>
      </a:accent4>
      <a:accent5>
        <a:srgbClr val="DAE48C"/>
      </a:accent5>
      <a:accent6>
        <a:srgbClr val="E9EFBB"/>
      </a:accent6>
      <a:hlink>
        <a:srgbClr val="92D050"/>
      </a:hlink>
      <a:folHlink>
        <a:srgbClr val="89962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resentation Template_11.29.12">
  <a:themeElements>
    <a:clrScheme name="Sktech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8E9B23"/>
      </a:accent1>
      <a:accent2>
        <a:srgbClr val="4C5412"/>
      </a:accent2>
      <a:accent3>
        <a:srgbClr val="899623"/>
      </a:accent3>
      <a:accent4>
        <a:srgbClr val="CDDA63"/>
      </a:accent4>
      <a:accent5>
        <a:srgbClr val="DAE48C"/>
      </a:accent5>
      <a:accent6>
        <a:srgbClr val="E9EFBB"/>
      </a:accent6>
      <a:hlink>
        <a:srgbClr val="92D050"/>
      </a:hlink>
      <a:folHlink>
        <a:srgbClr val="89962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